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18" r:id="rId3"/>
    <p:sldId id="258" r:id="rId4"/>
    <p:sldId id="259" r:id="rId5"/>
    <p:sldId id="310" r:id="rId6"/>
    <p:sldId id="266" r:id="rId7"/>
    <p:sldId id="267" r:id="rId8"/>
    <p:sldId id="274" r:id="rId9"/>
    <p:sldId id="279" r:id="rId10"/>
    <p:sldId id="282" r:id="rId11"/>
    <p:sldId id="286" r:id="rId12"/>
    <p:sldId id="288" r:id="rId13"/>
    <p:sldId id="306" r:id="rId14"/>
    <p:sldId id="308" r:id="rId15"/>
    <p:sldId id="307" r:id="rId16"/>
    <p:sldId id="304" r:id="rId17"/>
    <p:sldId id="319"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131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23.02.2015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23.02.2015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23.02.2015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Заголовок, объект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648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B6936779-DDF8-4ED2-8BD2-5E121AA1B9C9}"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23.02.2015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23.02.2015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23.02.2015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23.02.2015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23.02.2015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23.02.2015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23.02.2015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23.02.2015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23.02.2015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top-personal.ru/" TargetMode="External"/><Relationship Id="rId7" Type="http://schemas.openxmlformats.org/officeDocument/2006/relationships/image" Target="../media/image2.jpeg"/><Relationship Id="rId2" Type="http://schemas.openxmlformats.org/officeDocument/2006/relationships/hyperlink" Target="http://www.nasoup.com/" TargetMode="External"/><Relationship Id="rId1" Type="http://schemas.openxmlformats.org/officeDocument/2006/relationships/slideLayout" Target="../slideLayouts/slideLayout8.xml"/><Relationship Id="rId6" Type="http://schemas.openxmlformats.org/officeDocument/2006/relationships/hyperlink" Target="http://www.prenhall.com/desslertour/chapter3.pdf" TargetMode="External"/><Relationship Id="rId5" Type="http://schemas.openxmlformats.org/officeDocument/2006/relationships/hyperlink" Target="http://www.hrm.ru/" TargetMode="External"/><Relationship Id="rId4" Type="http://schemas.openxmlformats.org/officeDocument/2006/relationships/hyperlink" Target="http://www.hrm.ua/"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sz="3600" b="1" dirty="0" smtClean="0">
                <a:solidFill>
                  <a:srgbClr val="FF0000"/>
                </a:solidFill>
              </a:rPr>
              <a:t>Designing </a:t>
            </a:r>
            <a:r>
              <a:rPr lang="en-US" sz="3600" b="1" dirty="0" smtClean="0">
                <a:solidFill>
                  <a:srgbClr val="FF0000"/>
                </a:solidFill>
              </a:rPr>
              <a:t>the structure of the organization</a:t>
            </a:r>
            <a:endParaRPr lang="ru-RU" sz="3600" b="1" dirty="0">
              <a:solidFill>
                <a:srgbClr val="FF0000"/>
              </a:solidFill>
            </a:endParaRPr>
          </a:p>
        </p:txBody>
      </p:sp>
      <p:pic>
        <p:nvPicPr>
          <p:cNvPr id="4" name="Содержимое 3" descr="0005-011-Dolzhen-znat.jpg"/>
          <p:cNvPicPr>
            <a:picLocks noGrp="1" noChangeAspect="1"/>
          </p:cNvPicPr>
          <p:nvPr>
            <p:ph idx="1"/>
          </p:nvPr>
        </p:nvPicPr>
        <p:blipFill>
          <a:blip r:embed="rId2"/>
          <a:stretch>
            <a:fillRect/>
          </a:stretch>
        </p:blipFill>
        <p:spPr>
          <a:xfrm>
            <a:off x="1000100" y="1714488"/>
            <a:ext cx="7143800" cy="4357718"/>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200" b="1" dirty="0" smtClean="0"/>
              <a:t>The </a:t>
            </a:r>
            <a:r>
              <a:rPr lang="en-US" sz="3200" b="1" dirty="0" smtClean="0"/>
              <a:t>analysis of the staffing situation in the region</a:t>
            </a:r>
            <a:endParaRPr lang="ru-RU" sz="3200" b="1" dirty="0"/>
          </a:p>
        </p:txBody>
      </p:sp>
      <p:sp>
        <p:nvSpPr>
          <p:cNvPr id="3" name="Содержимое 2"/>
          <p:cNvSpPr>
            <a:spLocks noGrp="1"/>
          </p:cNvSpPr>
          <p:nvPr>
            <p:ph idx="1"/>
          </p:nvPr>
        </p:nvSpPr>
        <p:spPr/>
        <p:txBody>
          <a:bodyPr>
            <a:normAutofit fontScale="77500" lnSpcReduction="20000"/>
          </a:bodyPr>
          <a:lstStyle/>
          <a:p>
            <a:r>
              <a:rPr lang="en-US" dirty="0" smtClean="0"/>
              <a:t>The </a:t>
            </a:r>
            <a:r>
              <a:rPr lang="en-US" dirty="0" smtClean="0"/>
              <a:t>analysis of the staffing situation in the region is particularly important at the stage of organization and exists primarily for the purpose of design and business planning.</a:t>
            </a:r>
            <a:br>
              <a:rPr lang="en-US" dirty="0" smtClean="0"/>
            </a:br>
            <a:r>
              <a:rPr lang="en-US" dirty="0" smtClean="0"/>
              <a:t>The main result of the analysis - the allocation of segments of the labor market in the region.</a:t>
            </a:r>
            <a:br>
              <a:rPr lang="en-US" dirty="0" smtClean="0"/>
            </a:br>
            <a:r>
              <a:rPr lang="en-US" dirty="0" smtClean="0"/>
              <a:t>Necessary to collect and analyze information about:</a:t>
            </a:r>
            <a:br>
              <a:rPr lang="en-US" dirty="0" smtClean="0"/>
            </a:br>
            <a:r>
              <a:rPr lang="en-US" dirty="0" smtClean="0"/>
              <a:t>major professional and age groups;</a:t>
            </a:r>
            <a:br>
              <a:rPr lang="en-US" dirty="0" smtClean="0"/>
            </a:br>
            <a:r>
              <a:rPr lang="en-US" dirty="0" smtClean="0"/>
              <a:t>regional market trades;</a:t>
            </a:r>
            <a:br>
              <a:rPr lang="en-US" dirty="0" smtClean="0"/>
            </a:br>
            <a:r>
              <a:rPr lang="en-US" dirty="0" smtClean="0"/>
              <a:t>wage categories;</a:t>
            </a:r>
            <a:br>
              <a:rPr lang="en-US" dirty="0" smtClean="0"/>
            </a:br>
            <a:r>
              <a:rPr lang="en-US" dirty="0" smtClean="0"/>
              <a:t>the level of employment by category;</a:t>
            </a:r>
            <a:endParaRPr lang="ru-RU" dirty="0" smtClean="0"/>
          </a:p>
          <a:p>
            <a:pPr lvl="0"/>
            <a:r>
              <a:rPr lang="en-US" dirty="0" smtClean="0"/>
              <a:t>educational </a:t>
            </a:r>
            <a:r>
              <a:rPr lang="en-US" dirty="0" smtClean="0"/>
              <a:t>institutions, producing </a:t>
            </a:r>
            <a:r>
              <a:rPr lang="ru-RU" dirty="0" smtClean="0"/>
              <a:t>;</a:t>
            </a:r>
            <a:r>
              <a:rPr lang="en-US" dirty="0" smtClean="0"/>
              <a:t/>
            </a:r>
            <a:br>
              <a:rPr lang="en-US" dirty="0" smtClean="0"/>
            </a:br>
            <a:r>
              <a:rPr lang="en-US" dirty="0" smtClean="0"/>
              <a:t>demographics and population projections;</a:t>
            </a:r>
            <a:br>
              <a:rPr lang="en-US" dirty="0" smtClean="0"/>
            </a:br>
            <a:r>
              <a:rPr lang="en-US" dirty="0" smtClean="0"/>
              <a:t>national and cultural features of the region</a:t>
            </a:r>
            <a:endParaRPr lang="ru-RU" dirty="0" smtClean="0"/>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28670"/>
            <a:ext cx="8229600" cy="5197493"/>
          </a:xfrm>
        </p:spPr>
        <p:txBody>
          <a:bodyPr>
            <a:normAutofit/>
          </a:bodyPr>
          <a:lstStyle/>
          <a:p>
            <a:pPr>
              <a:buNone/>
            </a:pPr>
            <a:r>
              <a:rPr lang="ru-RU" dirty="0" smtClean="0"/>
              <a:t>	</a:t>
            </a:r>
            <a:r>
              <a:rPr lang="en-US" dirty="0" smtClean="0"/>
              <a:t>Assessment </a:t>
            </a:r>
            <a:r>
              <a:rPr lang="en-US" dirty="0" smtClean="0"/>
              <a:t>of the demographic situation in the region and a population projection based on:</a:t>
            </a:r>
            <a:br>
              <a:rPr lang="en-US" dirty="0" smtClean="0"/>
            </a:br>
            <a:r>
              <a:rPr lang="en-US" dirty="0" smtClean="0"/>
              <a:t>population</a:t>
            </a:r>
            <a:br>
              <a:rPr lang="en-US" dirty="0" smtClean="0"/>
            </a:br>
            <a:r>
              <a:rPr lang="en-US" dirty="0" smtClean="0"/>
              <a:t>the age structure of the region,</a:t>
            </a:r>
            <a:br>
              <a:rPr lang="en-US" dirty="0" smtClean="0"/>
            </a:br>
            <a:r>
              <a:rPr lang="en-US" dirty="0" smtClean="0"/>
              <a:t>assessment of natural population growth,</a:t>
            </a:r>
            <a:br>
              <a:rPr lang="en-US" dirty="0" smtClean="0"/>
            </a:br>
            <a:r>
              <a:rPr lang="en-US" dirty="0" smtClean="0"/>
              <a:t>fertility,</a:t>
            </a:r>
            <a:br>
              <a:rPr lang="en-US" dirty="0" smtClean="0"/>
            </a:br>
            <a:r>
              <a:rPr lang="en-US" dirty="0" smtClean="0"/>
              <a:t>level of migration.</a:t>
            </a:r>
            <a:endParaRPr lang="ru-RU" dirty="0" smtClean="0"/>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Analysis </a:t>
            </a:r>
            <a:r>
              <a:rPr lang="en-US" dirty="0" smtClean="0"/>
              <a:t>of activity. Job Descriptions</a:t>
            </a:r>
            <a:endParaRPr lang="ru-RU" dirty="0"/>
          </a:p>
        </p:txBody>
      </p:sp>
      <p:sp>
        <p:nvSpPr>
          <p:cNvPr id="3" name="Содержимое 2"/>
          <p:cNvSpPr>
            <a:spLocks noGrp="1"/>
          </p:cNvSpPr>
          <p:nvPr>
            <p:ph idx="1"/>
          </p:nvPr>
        </p:nvSpPr>
        <p:spPr/>
        <p:txBody>
          <a:bodyPr>
            <a:normAutofit fontScale="77500" lnSpcReduction="20000"/>
          </a:bodyPr>
          <a:lstStyle/>
          <a:p>
            <a:r>
              <a:rPr lang="en-US" dirty="0" smtClean="0"/>
              <a:t>Analysis </a:t>
            </a:r>
            <a:r>
              <a:rPr lang="en-US" dirty="0" smtClean="0"/>
              <a:t>of the activity is to give answers to the following questions:</a:t>
            </a:r>
            <a:br>
              <a:rPr lang="en-US" dirty="0" smtClean="0"/>
            </a:br>
            <a:r>
              <a:rPr lang="en-US" dirty="0" smtClean="0"/>
              <a:t>How long must the employee to perform the basic manufacturing operations;</a:t>
            </a:r>
            <a:br>
              <a:rPr lang="en-US" dirty="0" smtClean="0"/>
            </a:br>
            <a:r>
              <a:rPr lang="en-US" dirty="0" smtClean="0"/>
              <a:t>some manufacturing operations can be grouped into more general concept in the workplace;</a:t>
            </a:r>
            <a:br>
              <a:rPr lang="en-US" dirty="0" smtClean="0"/>
            </a:br>
            <a:r>
              <a:rPr lang="en-US" dirty="0" smtClean="0"/>
              <a:t>how to organize the workplace so as to increase productivity;</a:t>
            </a:r>
            <a:br>
              <a:rPr lang="en-US" dirty="0" smtClean="0"/>
            </a:br>
            <a:r>
              <a:rPr lang="en-US" dirty="0" smtClean="0"/>
              <a:t>which mode is optimal for the workplace;</a:t>
            </a:r>
            <a:br>
              <a:rPr lang="en-US" dirty="0" smtClean="0"/>
            </a:br>
            <a:r>
              <a:rPr lang="en-US" dirty="0" smtClean="0"/>
              <a:t>what characteristics (features) must have the employee to perform this manufacturing operation;</a:t>
            </a:r>
            <a:br>
              <a:rPr lang="en-US" dirty="0" smtClean="0"/>
            </a:br>
            <a:r>
              <a:rPr lang="en-US" dirty="0" smtClean="0"/>
              <a:t>can be used as information obtained from the analysis of the workplace, to create a program of personnel management</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ru-RU" dirty="0" smtClean="0"/>
              <a:t>Р</a:t>
            </a:r>
            <a:r>
              <a:rPr lang="en-US" dirty="0" err="1" smtClean="0"/>
              <a:t>rofessiogram</a:t>
            </a:r>
            <a:endParaRPr lang="ru-RU" dirty="0" smtClean="0"/>
          </a:p>
        </p:txBody>
      </p:sp>
      <p:sp>
        <p:nvSpPr>
          <p:cNvPr id="23555" name="Rectangle 3"/>
          <p:cNvSpPr>
            <a:spLocks noGrp="1" noChangeArrowheads="1"/>
          </p:cNvSpPr>
          <p:nvPr>
            <p:ph type="body" idx="1"/>
          </p:nvPr>
        </p:nvSpPr>
        <p:spPr>
          <a:xfrm>
            <a:off x="457200" y="1219200"/>
            <a:ext cx="8229600" cy="5334000"/>
          </a:xfrm>
        </p:spPr>
        <p:txBody>
          <a:bodyPr>
            <a:normAutofit/>
          </a:bodyPr>
          <a:lstStyle/>
          <a:p>
            <a:pPr>
              <a:lnSpc>
                <a:spcPct val="80000"/>
              </a:lnSpc>
            </a:pPr>
            <a:r>
              <a:rPr lang="en-US" sz="2000" dirty="0" smtClean="0"/>
              <a:t>scientifically based set of requirements, labor standards for the professional activity of the person. </a:t>
            </a:r>
            <a:r>
              <a:rPr lang="en-US" sz="2000" dirty="0" err="1" smtClean="0"/>
              <a:t>Professiogram</a:t>
            </a:r>
            <a:r>
              <a:rPr lang="en-US" sz="2000" dirty="0" smtClean="0"/>
              <a:t> is a document, which presents a comprehensive description of a specific pattern of various objective characteristics of the profession and the sum of its requirements for individual psychological characteristics </a:t>
            </a:r>
            <a:r>
              <a:rPr lang="ru-RU" sz="2000" dirty="0" smtClean="0"/>
              <a:t>.</a:t>
            </a:r>
            <a:endParaRPr lang="ru-RU" altLang="zh-TW" sz="2000" b="1" i="1" dirty="0" smtClean="0">
              <a:latin typeface="Times New Roman" pitchFamily="18" charset="0"/>
            </a:endParaRPr>
          </a:p>
          <a:p>
            <a:pPr eaLnBrk="1" hangingPunct="1">
              <a:lnSpc>
                <a:spcPct val="80000"/>
              </a:lnSpc>
            </a:pPr>
            <a:endParaRPr lang="ru-RU" altLang="zh-TW" sz="2000" b="1" i="1" dirty="0" smtClean="0">
              <a:latin typeface="Times New Roman" pitchFamily="18" charset="0"/>
            </a:endParaRPr>
          </a:p>
          <a:p>
            <a:pPr>
              <a:lnSpc>
                <a:spcPct val="80000"/>
              </a:lnSpc>
            </a:pPr>
            <a:r>
              <a:rPr lang="en-US" sz="2000" dirty="0" err="1" smtClean="0"/>
              <a:t>Professiogram</a:t>
            </a:r>
            <a:r>
              <a:rPr lang="en-US" sz="2000" dirty="0" smtClean="0"/>
              <a:t> covers all aspects of a particular professional activity - social, socio-economic, historical, technical, technological, legal, hygienic, psychological, physiological, social and psychological, but presents them collectively, concise, descriptive</a:t>
            </a:r>
            <a:r>
              <a:rPr lang="en-US" sz="2000" dirty="0" smtClean="0"/>
              <a:t>.</a:t>
            </a:r>
            <a:endParaRPr lang="ru-RU" sz="2000" dirty="0" smtClean="0"/>
          </a:p>
          <a:p>
            <a:pPr>
              <a:lnSpc>
                <a:spcPct val="80000"/>
              </a:lnSpc>
            </a:pPr>
            <a:endParaRPr lang="ru-RU" altLang="zh-TW" sz="2000" b="1" dirty="0" smtClean="0">
              <a:latin typeface="Times New Roman" pitchFamily="18" charset="0"/>
            </a:endParaRPr>
          </a:p>
          <a:p>
            <a:pPr>
              <a:lnSpc>
                <a:spcPct val="80000"/>
              </a:lnSpc>
            </a:pPr>
            <a:r>
              <a:rPr lang="en-US" sz="2000" dirty="0" err="1" smtClean="0"/>
              <a:t>Professiografiya</a:t>
            </a:r>
            <a:r>
              <a:rPr lang="en-US" sz="2000" dirty="0" smtClean="0"/>
              <a:t> includes a set of methods for the study of professional activities, including - methods for collecting empirical data (the study of documentation, observation, questioning, learning activities products, biographical and working methods, the method of the experiment) and analysis (expert assessment method, the method of qualitative analysis of empirical data, methods of statistical analysis), as well as methods of psychological interpretation</a:t>
            </a:r>
            <a:r>
              <a:rPr lang="en-US" sz="2000" dirty="0" smtClean="0"/>
              <a:t>.</a:t>
            </a:r>
            <a:endParaRPr lang="ru-RU" sz="2000" b="1" dirty="0" smtClean="0">
              <a:latin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a:bodyPr>
          <a:lstStyle/>
          <a:p>
            <a:r>
              <a:rPr lang="ru-RU" sz="2400" b="1" dirty="0" smtClean="0"/>
              <a:t>Р</a:t>
            </a:r>
            <a:r>
              <a:rPr lang="en-US" sz="2400" b="1" dirty="0" err="1" smtClean="0"/>
              <a:t>sychogramm</a:t>
            </a:r>
            <a:endParaRPr lang="ru-RU" sz="2400" b="1" dirty="0" smtClean="0">
              <a:latin typeface="Times New Roman" pitchFamily="18" charset="0"/>
            </a:endParaRPr>
          </a:p>
        </p:txBody>
      </p:sp>
      <p:sp>
        <p:nvSpPr>
          <p:cNvPr id="24579" name="Rectangle 3"/>
          <p:cNvSpPr>
            <a:spLocks noGrp="1" noChangeArrowheads="1"/>
          </p:cNvSpPr>
          <p:nvPr>
            <p:ph type="body" idx="1"/>
          </p:nvPr>
        </p:nvSpPr>
        <p:spPr>
          <a:xfrm>
            <a:off x="457200" y="1219200"/>
            <a:ext cx="8229600" cy="4906963"/>
          </a:xfrm>
        </p:spPr>
        <p:txBody>
          <a:bodyPr>
            <a:normAutofit/>
          </a:bodyPr>
          <a:lstStyle/>
          <a:p>
            <a:r>
              <a:rPr lang="en-US" sz="2400" dirty="0" err="1" smtClean="0"/>
              <a:t>Psychogram</a:t>
            </a:r>
            <a:r>
              <a:rPr lang="en-US" sz="2400" dirty="0" smtClean="0"/>
              <a:t> </a:t>
            </a:r>
            <a:r>
              <a:rPr lang="en-US" sz="2400" dirty="0" smtClean="0"/>
              <a:t>- scientifically sound list of personal and psychological characteristics, qualities and abilities that are needed to perform the work in this specialty and on a particular post. </a:t>
            </a:r>
            <a:r>
              <a:rPr lang="en-US" sz="2400" dirty="0" err="1" smtClean="0"/>
              <a:t>Psychogram</a:t>
            </a:r>
            <a:r>
              <a:rPr lang="en-US" sz="2400" dirty="0" smtClean="0"/>
              <a:t> assumes complete description of the psychological characteristics of the activity.</a:t>
            </a:r>
            <a:endParaRPr lang="ru-RU" altLang="zh-TW" sz="2400" dirty="0" smtClean="0">
              <a:latin typeface="Times New Roman" pitchFamily="18" charset="0"/>
            </a:endParaRPr>
          </a:p>
          <a:p>
            <a:r>
              <a:rPr lang="en-US" sz="2400" dirty="0" smtClean="0"/>
              <a:t> </a:t>
            </a:r>
            <a:r>
              <a:rPr lang="en-US" sz="2400" dirty="0" smtClean="0"/>
              <a:t>In compiling </a:t>
            </a:r>
            <a:r>
              <a:rPr lang="en-US" sz="2400" dirty="0" err="1" smtClean="0"/>
              <a:t>psychogram</a:t>
            </a:r>
            <a:r>
              <a:rPr lang="en-US" sz="2400" dirty="0" smtClean="0"/>
              <a:t> key issue is to define a list of personal and psychological characteristics and features of mental processes, acting as professionally important.</a:t>
            </a:r>
            <a:endParaRPr lang="ru-RU" altLang="zh-TW" sz="2400" dirty="0" smtClean="0">
              <a:latin typeface="Times New Roman" pitchFamily="18" charset="0"/>
            </a:endParaRPr>
          </a:p>
          <a:p>
            <a:r>
              <a:rPr lang="en-US" sz="2400" dirty="0" smtClean="0"/>
              <a:t>Thus</a:t>
            </a:r>
            <a:r>
              <a:rPr lang="en-US" sz="2400" dirty="0" smtClean="0"/>
              <a:t>, </a:t>
            </a:r>
            <a:r>
              <a:rPr lang="en-US" sz="2400" dirty="0" err="1" smtClean="0"/>
              <a:t>psychogram</a:t>
            </a:r>
            <a:r>
              <a:rPr lang="en-US" sz="2400" dirty="0" smtClean="0"/>
              <a:t> - description of the requirements of the profession to mental processes, states, properties of the individual employee and professional opportunities for self-affirmation of the employee and his personal growth.</a:t>
            </a:r>
            <a:endParaRPr lang="ru-RU" sz="2400" dirty="0" smtClean="0"/>
          </a:p>
          <a:p>
            <a:pPr eaLnBrk="1" hangingPunct="1"/>
            <a:endParaRPr lang="ru-RU" altLang="zh-TW" sz="2400" dirty="0" smtClean="0">
              <a:latin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ru-RU" sz="1800" b="1" dirty="0" smtClean="0"/>
              <a:t>Р</a:t>
            </a:r>
            <a:r>
              <a:rPr lang="en-US" sz="1800" b="1" dirty="0" err="1" smtClean="0"/>
              <a:t>sychogram</a:t>
            </a:r>
            <a:r>
              <a:rPr lang="en-GB" sz="1800" b="1" dirty="0" smtClean="0"/>
              <a:t>m</a:t>
            </a:r>
            <a:endParaRPr lang="ru-RU" sz="1800" dirty="0" smtClean="0">
              <a:solidFill>
                <a:schemeClr val="folHlink"/>
              </a:solidFill>
            </a:endParaRPr>
          </a:p>
        </p:txBody>
      </p:sp>
      <p:sp>
        <p:nvSpPr>
          <p:cNvPr id="31747" name="Rectangle 3"/>
          <p:cNvSpPr>
            <a:spLocks noGrp="1" noChangeArrowheads="1"/>
          </p:cNvSpPr>
          <p:nvPr>
            <p:ph type="body" sz="half" idx="2"/>
          </p:nvPr>
        </p:nvSpPr>
        <p:spPr>
          <a:xfrm>
            <a:off x="4648200" y="1066800"/>
            <a:ext cx="4038600" cy="5059363"/>
          </a:xfrm>
        </p:spPr>
        <p:txBody>
          <a:bodyPr>
            <a:normAutofit/>
          </a:bodyPr>
          <a:lstStyle/>
          <a:p>
            <a:pPr>
              <a:lnSpc>
                <a:spcPct val="90000"/>
              </a:lnSpc>
              <a:buNone/>
            </a:pPr>
            <a:r>
              <a:rPr lang="ru-RU" altLang="zh-TW" sz="1600" dirty="0" smtClean="0">
                <a:latin typeface="Times New Roman" pitchFamily="18" charset="0"/>
              </a:rPr>
              <a:t>	</a:t>
            </a:r>
            <a:r>
              <a:rPr lang="en-US" sz="2000" dirty="0" smtClean="0"/>
              <a:t>In </a:t>
            </a:r>
            <a:r>
              <a:rPr lang="en-US" sz="2000" dirty="0" err="1" smtClean="0"/>
              <a:t>psychograms</a:t>
            </a:r>
            <a:r>
              <a:rPr lang="en-US" sz="2000" dirty="0" smtClean="0"/>
              <a:t> along with the characteristics of mental processes as professionally important qualities are especially temperament (emotional instability, anxiety, neuroticism), personality traits (orderly, calm, perseverance</a:t>
            </a:r>
            <a:r>
              <a:rPr lang="en-US" sz="2000" dirty="0" smtClean="0"/>
              <a:t>)</a:t>
            </a:r>
            <a:r>
              <a:rPr lang="ru-RU" sz="2000" dirty="0" smtClean="0"/>
              <a:t>,</a:t>
            </a:r>
            <a:endParaRPr lang="ru-RU" altLang="zh-TW" sz="2000" dirty="0" smtClean="0">
              <a:latin typeface="Times New Roman" pitchFamily="18" charset="0"/>
            </a:endParaRPr>
          </a:p>
          <a:p>
            <a:pPr>
              <a:lnSpc>
                <a:spcPct val="90000"/>
              </a:lnSpc>
              <a:buNone/>
            </a:pPr>
            <a:r>
              <a:rPr lang="ru-RU" sz="2000" dirty="0" smtClean="0">
                <a:latin typeface="Times New Roman" pitchFamily="18" charset="0"/>
              </a:rPr>
              <a:t>	</a:t>
            </a:r>
            <a:r>
              <a:rPr lang="en-US" sz="2000" dirty="0" smtClean="0"/>
              <a:t>properties </a:t>
            </a:r>
            <a:r>
              <a:rPr lang="en-US" sz="2000" dirty="0" smtClean="0"/>
              <a:t>of the nervous system and their vital signs, as well as complex mental education as the ability to perform repetitive work, the ability to continue the effort of will (complete) work, the ability to fast processing of </a:t>
            </a:r>
            <a:r>
              <a:rPr lang="en-US" sz="2000" dirty="0" err="1" smtClean="0"/>
              <a:t>sensorimotor</a:t>
            </a:r>
            <a:r>
              <a:rPr lang="en-US" sz="2000" dirty="0" smtClean="0"/>
              <a:t> skills, etc.</a:t>
            </a:r>
            <a:endParaRPr lang="ru-RU" sz="2000" dirty="0" smtClean="0">
              <a:latin typeface="Times New Roman" pitchFamily="18" charset="0"/>
            </a:endParaRPr>
          </a:p>
        </p:txBody>
      </p:sp>
      <p:pic>
        <p:nvPicPr>
          <p:cNvPr id="31748" name="Picture 27" descr="j0186348"/>
          <p:cNvPicPr>
            <a:picLocks noGrp="1" noChangeAspect="1" noChangeArrowheads="1"/>
          </p:cNvPicPr>
          <p:nvPr>
            <p:ph sz="half" idx="1"/>
          </p:nvPr>
        </p:nvPicPr>
        <p:blipFill>
          <a:blip r:embed="rId2"/>
          <a:srcRect/>
          <a:stretch>
            <a:fillRect/>
          </a:stretch>
        </p:blipFill>
        <p:spPr>
          <a:xfrm>
            <a:off x="838200" y="1828800"/>
            <a:ext cx="2743200" cy="3200400"/>
          </a:xfr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rrowheads="1"/>
          </p:cNvSpPr>
          <p:nvPr>
            <p:ph type="title"/>
          </p:nvPr>
        </p:nvSpPr>
        <p:spPr/>
        <p:txBody>
          <a:bodyPr>
            <a:normAutofit/>
          </a:bodyPr>
          <a:lstStyle/>
          <a:p>
            <a:pPr>
              <a:defRPr/>
            </a:pPr>
            <a:r>
              <a:rPr lang="en-US" sz="4000" dirty="0" smtClean="0"/>
              <a:t>Requirements </a:t>
            </a:r>
            <a:r>
              <a:rPr lang="en-US" sz="4000" dirty="0" smtClean="0"/>
              <a:t>on a personal level</a:t>
            </a:r>
            <a:endParaRPr lang="ru-RU" sz="4000" dirty="0" smtClean="0"/>
          </a:p>
        </p:txBody>
      </p:sp>
      <p:sp>
        <p:nvSpPr>
          <p:cNvPr id="31747" name="Rectangle 3"/>
          <p:cNvSpPr>
            <a:spLocks noGrp="1" noRot="1" noChangeArrowheads="1"/>
          </p:cNvSpPr>
          <p:nvPr>
            <p:ph sz="quarter" idx="2"/>
          </p:nvPr>
        </p:nvSpPr>
        <p:spPr>
          <a:xfrm>
            <a:off x="304800" y="1447800"/>
            <a:ext cx="4114800" cy="5257800"/>
          </a:xfrm>
        </p:spPr>
        <p:txBody>
          <a:bodyPr>
            <a:normAutofit fontScale="92500"/>
          </a:bodyPr>
          <a:lstStyle/>
          <a:p>
            <a:pPr marL="274320" indent="-274320">
              <a:lnSpc>
                <a:spcPct val="90000"/>
              </a:lnSpc>
              <a:buFont typeface="Wingdings 2"/>
              <a:buChar char=""/>
              <a:defRPr/>
            </a:pPr>
            <a:r>
              <a:rPr lang="en-US" dirty="0" smtClean="0"/>
              <a:t>orientation </a:t>
            </a:r>
            <a:r>
              <a:rPr lang="en-US" dirty="0" smtClean="0"/>
              <a:t>of the personality, motivation</a:t>
            </a:r>
            <a:r>
              <a:rPr lang="en-US" dirty="0" smtClean="0"/>
              <a:t>,</a:t>
            </a:r>
          </a:p>
          <a:p>
            <a:pPr marL="274320" indent="-274320">
              <a:lnSpc>
                <a:spcPct val="90000"/>
              </a:lnSpc>
              <a:buFont typeface="Wingdings 2"/>
              <a:buChar char=""/>
              <a:defRPr/>
            </a:pPr>
            <a:r>
              <a:rPr lang="en-US" dirty="0" smtClean="0"/>
              <a:t>the </a:t>
            </a:r>
            <a:r>
              <a:rPr lang="en-US" dirty="0" smtClean="0"/>
              <a:t>value of experience,</a:t>
            </a:r>
            <a:br>
              <a:rPr lang="en-US" dirty="0" smtClean="0"/>
            </a:br>
            <a:r>
              <a:rPr lang="en-US" dirty="0" smtClean="0"/>
              <a:t>suggestibility as a property of the individual</a:t>
            </a:r>
            <a:r>
              <a:rPr lang="en-US" dirty="0" smtClean="0"/>
              <a:t>,</a:t>
            </a:r>
          </a:p>
          <a:p>
            <a:pPr marL="274320" indent="-274320">
              <a:lnSpc>
                <a:spcPct val="90000"/>
              </a:lnSpc>
              <a:buFont typeface="Wingdings 2"/>
              <a:buChar char=""/>
              <a:defRPr/>
            </a:pPr>
            <a:r>
              <a:rPr lang="en-US" dirty="0" smtClean="0"/>
              <a:t>social </a:t>
            </a:r>
            <a:r>
              <a:rPr lang="en-US" dirty="0" smtClean="0"/>
              <a:t>intelligence,</a:t>
            </a:r>
            <a:br>
              <a:rPr lang="en-US" dirty="0" smtClean="0"/>
            </a:br>
            <a:r>
              <a:rPr lang="en-US" dirty="0" smtClean="0"/>
              <a:t>moral and psychological stability of personality</a:t>
            </a:r>
            <a:r>
              <a:rPr lang="en-US" dirty="0" smtClean="0"/>
              <a:t>,</a:t>
            </a:r>
          </a:p>
          <a:p>
            <a:pPr marL="274320" indent="-274320">
              <a:lnSpc>
                <a:spcPct val="90000"/>
              </a:lnSpc>
              <a:buFont typeface="Wingdings 2"/>
              <a:buChar char=""/>
              <a:defRPr/>
            </a:pPr>
            <a:r>
              <a:rPr lang="en-US" dirty="0" smtClean="0"/>
              <a:t>the </a:t>
            </a:r>
            <a:r>
              <a:rPr lang="en-US" dirty="0" smtClean="0"/>
              <a:t>value of age, temperament, type of nervous system, health, </a:t>
            </a:r>
            <a:r>
              <a:rPr lang="en-US" dirty="0" err="1" smtClean="0"/>
              <a:t>neuro</a:t>
            </a:r>
            <a:r>
              <a:rPr lang="en-US" dirty="0" smtClean="0"/>
              <a:t>-psychic activity, physical endurance,</a:t>
            </a:r>
            <a:endParaRPr lang="ru-RU" dirty="0" smtClean="0"/>
          </a:p>
          <a:p>
            <a:pPr marL="274320" indent="-274320" eaLnBrk="1" fontAlgn="auto" hangingPunct="1">
              <a:lnSpc>
                <a:spcPct val="90000"/>
              </a:lnSpc>
              <a:spcAft>
                <a:spcPts val="0"/>
              </a:spcAft>
              <a:buFont typeface="Wingdings 2"/>
              <a:buChar char=""/>
              <a:defRPr/>
            </a:pPr>
            <a:r>
              <a:rPr lang="en-US" dirty="0" smtClean="0"/>
              <a:t>character </a:t>
            </a:r>
            <a:r>
              <a:rPr lang="en-US" dirty="0" smtClean="0"/>
              <a:t>traits</a:t>
            </a:r>
            <a:r>
              <a:rPr lang="en-US" dirty="0" smtClean="0"/>
              <a:t>,</a:t>
            </a:r>
          </a:p>
          <a:p>
            <a:pPr marL="274320" indent="-274320" eaLnBrk="1" fontAlgn="auto" hangingPunct="1">
              <a:lnSpc>
                <a:spcPct val="90000"/>
              </a:lnSpc>
              <a:spcAft>
                <a:spcPts val="0"/>
              </a:spcAft>
              <a:buFont typeface="Wingdings 2"/>
              <a:buChar char=""/>
              <a:defRPr/>
            </a:pPr>
            <a:r>
              <a:rPr lang="en-US" dirty="0" smtClean="0"/>
              <a:t>professional </a:t>
            </a:r>
            <a:r>
              <a:rPr lang="en-US" dirty="0" smtClean="0"/>
              <a:t>ability, their structure, qualitative and quantitative characteristics.</a:t>
            </a:r>
            <a:endParaRPr lang="ru-RU" dirty="0" smtClean="0"/>
          </a:p>
        </p:txBody>
      </p:sp>
      <p:pic>
        <p:nvPicPr>
          <p:cNvPr id="51204" name="Содержимое 6" descr="news_detektor.png"/>
          <p:cNvPicPr>
            <a:picLocks noGrp="1" noChangeAspect="1"/>
          </p:cNvPicPr>
          <p:nvPr>
            <p:ph sz="quarter" idx="4"/>
          </p:nvPr>
        </p:nvPicPr>
        <p:blipFill>
          <a:blip r:embed="rId2"/>
          <a:srcRect/>
          <a:stretch>
            <a:fillRect/>
          </a:stretch>
        </p:blipFill>
        <p:spPr>
          <a:xfrm>
            <a:off x="4800600" y="1600200"/>
            <a:ext cx="3200400" cy="4267200"/>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Заголовок 1"/>
          <p:cNvSpPr>
            <a:spLocks noGrp="1"/>
          </p:cNvSpPr>
          <p:nvPr>
            <p:ph type="title"/>
          </p:nvPr>
        </p:nvSpPr>
        <p:spPr>
          <a:xfrm>
            <a:off x="457200" y="320675"/>
            <a:ext cx="7239000" cy="1143000"/>
          </a:xfrm>
        </p:spPr>
        <p:txBody>
          <a:bodyPr/>
          <a:lstStyle/>
          <a:p>
            <a:r>
              <a:rPr lang="en-US" smtClean="0"/>
              <a:t>Thank you for your attention</a:t>
            </a:r>
            <a:endParaRPr lang="ru-RU" smtClean="0"/>
          </a:p>
        </p:txBody>
      </p:sp>
      <p:pic>
        <p:nvPicPr>
          <p:cNvPr id="5" name="Picture 4" descr="claphands"/>
          <p:cNvPicPr>
            <a:picLocks noGrp="1" noChangeAspect="1" noChangeArrowheads="1"/>
          </p:cNvPicPr>
          <p:nvPr>
            <p:ph idx="1"/>
          </p:nvPr>
        </p:nvPicPr>
        <p:blipFill>
          <a:blip r:embed="rId2">
            <a:lum bright="12000"/>
          </a:blip>
          <a:stretch>
            <a:fillRect/>
          </a:stretch>
        </p:blipFill>
        <p:spPr>
          <a:xfrm>
            <a:off x="381000" y="1752600"/>
            <a:ext cx="8229600" cy="4495800"/>
          </a:xfrm>
          <a:solidFill>
            <a:srgbClr val="FFFFFF">
              <a:shade val="85000"/>
            </a:srgbClr>
          </a:solidFill>
          <a:ln w="88900" cap="sq">
            <a:solidFill>
              <a:srgbClr val="FFFFFF"/>
            </a:solidFill>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title"/>
          </p:nvPr>
        </p:nvSpPr>
        <p:spPr/>
        <p:txBody>
          <a:bodyPr/>
          <a:lstStyle/>
          <a:p>
            <a:pPr eaLnBrk="1" hangingPunct="1"/>
            <a:r>
              <a:rPr lang="en-US" sz="2400" dirty="0" smtClean="0"/>
              <a:t>Recommended reading: </a:t>
            </a:r>
            <a:r>
              <a:rPr lang="ru-RU" sz="6000" dirty="0" smtClean="0"/>
              <a:t/>
            </a:r>
            <a:br>
              <a:rPr lang="ru-RU" sz="6000" dirty="0" smtClean="0"/>
            </a:br>
            <a:endParaRPr lang="ru-RU" dirty="0" smtClean="0"/>
          </a:p>
        </p:txBody>
      </p:sp>
      <p:sp>
        <p:nvSpPr>
          <p:cNvPr id="3075" name="Содержимое 2"/>
          <p:cNvSpPr>
            <a:spLocks noGrp="1"/>
          </p:cNvSpPr>
          <p:nvPr>
            <p:ph idx="1"/>
          </p:nvPr>
        </p:nvSpPr>
        <p:spPr>
          <a:xfrm>
            <a:off x="3857625" y="0"/>
            <a:ext cx="5286375" cy="6858000"/>
          </a:xfrm>
        </p:spPr>
        <p:txBody>
          <a:bodyPr/>
          <a:lstStyle/>
          <a:p>
            <a:pPr>
              <a:lnSpc>
                <a:spcPct val="80000"/>
              </a:lnSpc>
              <a:buFont typeface="Arial" charset="0"/>
              <a:buNone/>
            </a:pPr>
            <a:r>
              <a:rPr lang="ru-RU" sz="600" smtClean="0"/>
              <a:t>	</a:t>
            </a:r>
            <a:endParaRPr lang="ru-RU" sz="800" smtClean="0"/>
          </a:p>
          <a:p>
            <a:pPr eaLnBrk="1" hangingPunct="1">
              <a:lnSpc>
                <a:spcPct val="80000"/>
              </a:lnSpc>
            </a:pPr>
            <a:r>
              <a:rPr lang="en-US" sz="1600" smtClean="0">
                <a:solidFill>
                  <a:srgbClr val="FF0000"/>
                </a:solidFill>
              </a:rPr>
              <a:t>Summary:</a:t>
            </a:r>
            <a:endParaRPr lang="ru-RU" sz="1600" smtClean="0">
              <a:solidFill>
                <a:srgbClr val="FF0000"/>
              </a:solidFill>
            </a:endParaRPr>
          </a:p>
          <a:p>
            <a:pPr>
              <a:lnSpc>
                <a:spcPct val="80000"/>
              </a:lnSpc>
              <a:spcBef>
                <a:spcPct val="0"/>
              </a:spcBef>
              <a:buFont typeface="Arial" charset="0"/>
              <a:buNone/>
            </a:pPr>
            <a:r>
              <a:rPr lang="ru-RU" sz="1200" smtClean="0">
                <a:latin typeface="Arial" charset="0"/>
                <a:ea typeface="Times New Roman" pitchFamily="18" charset="0"/>
                <a:cs typeface="Arial" charset="0"/>
              </a:rPr>
              <a:t>1.Армстронг М. Стратегическое управление человеческими ресурсами/перевод с анг. - М.: Смысл, 2012.</a:t>
            </a:r>
            <a:endParaRPr lang="ru-RU" sz="1200" smtClean="0">
              <a:latin typeface="Arial" charset="0"/>
              <a:cs typeface="Arial" charset="0"/>
            </a:endParaRPr>
          </a:p>
          <a:p>
            <a:pPr>
              <a:lnSpc>
                <a:spcPct val="80000"/>
              </a:lnSpc>
              <a:spcBef>
                <a:spcPct val="0"/>
              </a:spcBef>
              <a:buFont typeface="Arial" charset="0"/>
              <a:buNone/>
            </a:pPr>
            <a:r>
              <a:rPr lang="en-US" sz="1200" smtClean="0">
                <a:latin typeface="Arial" charset="0"/>
                <a:cs typeface="Times New Roman" pitchFamily="18" charset="0"/>
              </a:rPr>
              <a:t>2.</a:t>
            </a:r>
            <a:r>
              <a:rPr lang="en-GB" sz="1200" smtClean="0">
                <a:latin typeface="Arial" charset="0"/>
                <a:cs typeface="Times New Roman" pitchFamily="18" charset="0"/>
              </a:rPr>
              <a:t>Armstrong M. (2006). Strategic  human resource management. Typeset by Caxon graphics Ltd.</a:t>
            </a:r>
            <a:endParaRPr lang="ru-RU" sz="1200" smtClean="0">
              <a:latin typeface="Arial" charset="0"/>
              <a:cs typeface="Arial" charset="0"/>
            </a:endParaRPr>
          </a:p>
          <a:p>
            <a:pPr>
              <a:lnSpc>
                <a:spcPct val="80000"/>
              </a:lnSpc>
              <a:spcBef>
                <a:spcPct val="0"/>
              </a:spcBef>
              <a:buFont typeface="Arial" charset="0"/>
              <a:buNone/>
            </a:pPr>
            <a:r>
              <a:rPr lang="en-US" sz="1200" smtClean="0">
                <a:latin typeface="Arial" charset="0"/>
                <a:cs typeface="Times New Roman" pitchFamily="18" charset="0"/>
              </a:rPr>
              <a:t>3.</a:t>
            </a:r>
            <a:r>
              <a:rPr lang="en-US" sz="1200" smtClean="0">
                <a:solidFill>
                  <a:srgbClr val="000000"/>
                </a:solidFill>
                <a:latin typeface="Arial" charset="0"/>
                <a:cs typeface="Times New Roman" pitchFamily="18" charset="0"/>
              </a:rPr>
              <a:t> Arthur D. Fundamentals of Human Resources Management.</a:t>
            </a:r>
            <a:r>
              <a:rPr lang="en-GB" sz="1200" smtClean="0">
                <a:solidFill>
                  <a:srgbClr val="000000"/>
                </a:solidFill>
                <a:latin typeface="Arial" charset="0"/>
                <a:cs typeface="Times New Roman" pitchFamily="18" charset="0"/>
              </a:rPr>
              <a:t>fourth edition. </a:t>
            </a:r>
            <a:r>
              <a:rPr lang="en-US" sz="1200" smtClean="0">
                <a:solidFill>
                  <a:srgbClr val="000000"/>
                </a:solidFill>
                <a:latin typeface="Arial" charset="0"/>
                <a:cs typeface="Times New Roman" pitchFamily="18" charset="0"/>
              </a:rPr>
              <a:t>Amacom</a:t>
            </a:r>
            <a:r>
              <a:rPr lang="ru-RU" sz="1200" smtClean="0">
                <a:solidFill>
                  <a:srgbClr val="000000"/>
                </a:solidFill>
                <a:latin typeface="Arial" charset="0"/>
                <a:cs typeface="Times New Roman" pitchFamily="18" charset="0"/>
              </a:rPr>
              <a:t>, 2011.</a:t>
            </a:r>
            <a:endParaRPr lang="ru-RU" sz="1200" smtClean="0">
              <a:latin typeface="Arial" charset="0"/>
              <a:cs typeface="Arial" charset="0"/>
            </a:endParaRPr>
          </a:p>
          <a:p>
            <a:pPr>
              <a:lnSpc>
                <a:spcPct val="80000"/>
              </a:lnSpc>
              <a:spcBef>
                <a:spcPct val="0"/>
              </a:spcBef>
              <a:buFont typeface="Arial" charset="0"/>
              <a:buNone/>
            </a:pPr>
            <a:r>
              <a:rPr lang="ru-RU" sz="1200" smtClean="0">
                <a:solidFill>
                  <a:srgbClr val="000000"/>
                </a:solidFill>
                <a:latin typeface="Arial" charset="0"/>
                <a:cs typeface="Times New Roman" pitchFamily="18" charset="0"/>
              </a:rPr>
              <a:t>4. </a:t>
            </a:r>
            <a:r>
              <a:rPr lang="ru-RU" sz="1200" smtClean="0">
                <a:latin typeface="Arial" charset="0"/>
                <a:cs typeface="Times New Roman" pitchFamily="18" charset="0"/>
              </a:rPr>
              <a:t>Бакирова Г.Х. Управление человеческими ресурсами. – СПб.: Речь, 2010. </a:t>
            </a:r>
            <a:endParaRPr lang="ru-RU" sz="1200" smtClean="0">
              <a:latin typeface="Arial" charset="0"/>
              <a:cs typeface="Arial" charset="0"/>
            </a:endParaRPr>
          </a:p>
          <a:p>
            <a:pPr>
              <a:lnSpc>
                <a:spcPct val="80000"/>
              </a:lnSpc>
              <a:spcBef>
                <a:spcPct val="0"/>
              </a:spcBef>
              <a:buFont typeface="Arial" charset="0"/>
              <a:buNone/>
            </a:pPr>
            <a:r>
              <a:rPr lang="ru-RU" sz="1200" smtClean="0">
                <a:latin typeface="Arial" charset="0"/>
                <a:cs typeface="Times New Roman" pitchFamily="18" charset="0"/>
              </a:rPr>
              <a:t>5.Бакирова Г.Х. Тренинг по управлению персоналом. СПб.: Речь, 2011. </a:t>
            </a:r>
            <a:endParaRPr lang="ru-RU" sz="1200" smtClean="0">
              <a:latin typeface="Arial" charset="0"/>
              <a:cs typeface="Arial" charset="0"/>
            </a:endParaRPr>
          </a:p>
          <a:p>
            <a:pPr>
              <a:lnSpc>
                <a:spcPct val="80000"/>
              </a:lnSpc>
              <a:spcBef>
                <a:spcPct val="0"/>
              </a:spcBef>
              <a:buFont typeface="Arial" charset="0"/>
              <a:buNone/>
            </a:pPr>
            <a:r>
              <a:rPr lang="ru-RU" sz="1200" smtClean="0">
                <a:latin typeface="Arial" charset="0"/>
                <a:cs typeface="Times New Roman" pitchFamily="18" charset="0"/>
              </a:rPr>
              <a:t>6..Базаров Т.Ю. Управление персоналом. Практикум. – М.:ЮНИТИ-ДАНА, 2013. </a:t>
            </a:r>
            <a:endParaRPr lang="ru-RU" sz="1200" smtClean="0">
              <a:latin typeface="Arial" charset="0"/>
              <a:cs typeface="Arial" charset="0"/>
            </a:endParaRPr>
          </a:p>
          <a:p>
            <a:pPr>
              <a:lnSpc>
                <a:spcPct val="80000"/>
              </a:lnSpc>
              <a:spcBef>
                <a:spcPct val="0"/>
              </a:spcBef>
              <a:buFont typeface="Arial" charset="0"/>
              <a:buNone/>
            </a:pPr>
            <a:r>
              <a:rPr lang="ru-RU" sz="1200" smtClean="0">
                <a:latin typeface="Times New Roman" pitchFamily="18" charset="0"/>
                <a:cs typeface="Times New Roman" pitchFamily="18" charset="0"/>
              </a:rPr>
              <a:t>7.</a:t>
            </a:r>
            <a:r>
              <a:rPr lang="ru-RU" sz="1200" smtClean="0">
                <a:cs typeface="Times New Roman" pitchFamily="18" charset="0"/>
              </a:rPr>
              <a:t>Барбара Арт. </a:t>
            </a:r>
            <a:r>
              <a:rPr lang="en-US" sz="1200" smtClean="0">
                <a:cs typeface="Times New Roman" pitchFamily="18" charset="0"/>
              </a:rPr>
              <a:t>Bersin</a:t>
            </a:r>
            <a:r>
              <a:rPr lang="ru-RU" sz="1200" smtClean="0">
                <a:cs typeface="Times New Roman" pitchFamily="18" charset="0"/>
              </a:rPr>
              <a:t> &amp; </a:t>
            </a:r>
            <a:r>
              <a:rPr lang="en-US" sz="1200" smtClean="0">
                <a:cs typeface="Times New Roman" pitchFamily="18" charset="0"/>
              </a:rPr>
              <a:t>Associates</a:t>
            </a:r>
            <a:r>
              <a:rPr lang="ru-RU" sz="1200" smtClean="0">
                <a:cs typeface="Times New Roman" pitchFamily="18" charset="0"/>
              </a:rPr>
              <a:t> © 2011. </a:t>
            </a:r>
            <a:r>
              <a:rPr lang="en-US" sz="1200" smtClean="0">
                <a:cs typeface="Times New Roman" pitchFamily="18" charset="0"/>
              </a:rPr>
              <a:t>High-Impact Leadership Development for the 21st Century (Part 1): Key Findings, Trends and Analytics.</a:t>
            </a:r>
            <a:endParaRPr lang="ru-RU" sz="1200" smtClean="0">
              <a:latin typeface="Arial" charset="0"/>
              <a:cs typeface="Arial" charset="0"/>
            </a:endParaRPr>
          </a:p>
          <a:p>
            <a:pPr>
              <a:lnSpc>
                <a:spcPct val="80000"/>
              </a:lnSpc>
              <a:spcBef>
                <a:spcPct val="0"/>
              </a:spcBef>
              <a:buFont typeface="Arial" charset="0"/>
              <a:buNone/>
            </a:pPr>
            <a:r>
              <a:rPr lang="ru-RU" sz="1200" smtClean="0">
                <a:latin typeface="Arial" charset="0"/>
                <a:cs typeface="Times New Roman" pitchFamily="18" charset="0"/>
              </a:rPr>
              <a:t>8.Борисова Е.А. Оценка и аттестация персонала. – СПб: Питер, 2013.</a:t>
            </a:r>
            <a:endParaRPr lang="ru-RU" sz="1200" smtClean="0">
              <a:latin typeface="Arial" charset="0"/>
              <a:cs typeface="Arial" charset="0"/>
            </a:endParaRPr>
          </a:p>
          <a:p>
            <a:pPr>
              <a:lnSpc>
                <a:spcPct val="80000"/>
              </a:lnSpc>
              <a:spcBef>
                <a:spcPct val="0"/>
              </a:spcBef>
              <a:buFont typeface="Arial" charset="0"/>
              <a:buNone/>
            </a:pPr>
            <a:r>
              <a:rPr lang="ru-RU" sz="1200" smtClean="0">
                <a:latin typeface="Arial" charset="0"/>
                <a:cs typeface="Times New Roman" pitchFamily="18" charset="0"/>
              </a:rPr>
              <a:t>9.Дубинская Е.Н.Техники подбора персонала. - СПб.: Речь, 2012. </a:t>
            </a:r>
            <a:endParaRPr lang="ru-RU" sz="1200" smtClean="0">
              <a:latin typeface="Arial" charset="0"/>
              <a:cs typeface="Arial" charset="0"/>
            </a:endParaRPr>
          </a:p>
          <a:p>
            <a:pPr>
              <a:lnSpc>
                <a:spcPct val="80000"/>
              </a:lnSpc>
              <a:spcBef>
                <a:spcPct val="0"/>
              </a:spcBef>
              <a:buFont typeface="Arial" charset="0"/>
              <a:buNone/>
            </a:pPr>
            <a:r>
              <a:rPr lang="en-US" sz="1200" smtClean="0">
                <a:latin typeface="Arial" charset="0"/>
                <a:cs typeface="Times New Roman" pitchFamily="18" charset="0"/>
              </a:rPr>
              <a:t>10</a:t>
            </a:r>
            <a:r>
              <a:rPr lang="en-GB" sz="1200" smtClean="0">
                <a:latin typeface="Arial" charset="0"/>
                <a:cs typeface="Times New Roman" pitchFamily="18" charset="0"/>
              </a:rPr>
              <a:t>.Blancero D., Boroski J., Dyer L. Key competencies for a transformed human resource organization: results of a field study </a:t>
            </a:r>
            <a:r>
              <a:rPr lang="en-US" sz="1200" smtClean="0">
                <a:latin typeface="Arial" charset="0"/>
                <a:cs typeface="Times New Roman" pitchFamily="18" charset="0"/>
              </a:rPr>
              <a:t>// </a:t>
            </a:r>
            <a:r>
              <a:rPr lang="en-GB" sz="1200" smtClean="0">
                <a:latin typeface="Arial" charset="0"/>
                <a:cs typeface="Times New Roman" pitchFamily="18" charset="0"/>
              </a:rPr>
              <a:t>Human resource management</a:t>
            </a:r>
            <a:r>
              <a:rPr lang="en-US" sz="1200" smtClean="0">
                <a:latin typeface="Arial" charset="0"/>
                <a:cs typeface="Times New Roman" pitchFamily="18" charset="0"/>
              </a:rPr>
              <a:t>.</a:t>
            </a:r>
            <a:r>
              <a:rPr lang="en-GB" sz="1200" smtClean="0">
                <a:latin typeface="Arial" charset="0"/>
                <a:cs typeface="Times New Roman" pitchFamily="18" charset="0"/>
              </a:rPr>
              <a:t> - 2011. Vol.35</a:t>
            </a:r>
            <a:r>
              <a:rPr lang="en-US" sz="1200" smtClean="0">
                <a:latin typeface="Arial" charset="0"/>
                <a:cs typeface="Times New Roman" pitchFamily="18" charset="0"/>
              </a:rPr>
              <a:t>.</a:t>
            </a:r>
            <a:r>
              <a:rPr lang="en-GB" sz="1200" smtClean="0">
                <a:latin typeface="Arial" charset="0"/>
                <a:cs typeface="Times New Roman" pitchFamily="18" charset="0"/>
              </a:rPr>
              <a:t> - </a:t>
            </a:r>
            <a:r>
              <a:rPr lang="en-US" sz="1200" smtClean="0">
                <a:latin typeface="Arial" charset="0"/>
                <a:cs typeface="Times New Roman" pitchFamily="18" charset="0"/>
              </a:rPr>
              <a:t>№</a:t>
            </a:r>
            <a:r>
              <a:rPr lang="en-GB" sz="1200" smtClean="0">
                <a:latin typeface="Arial" charset="0"/>
                <a:cs typeface="Times New Roman" pitchFamily="18" charset="0"/>
              </a:rPr>
              <a:t> 3</a:t>
            </a:r>
            <a:r>
              <a:rPr lang="en-US" sz="1200" smtClean="0">
                <a:latin typeface="Arial" charset="0"/>
                <a:cs typeface="Times New Roman" pitchFamily="18" charset="0"/>
              </a:rPr>
              <a:t>.</a:t>
            </a:r>
            <a:endParaRPr lang="ru-RU" sz="1200" smtClean="0">
              <a:latin typeface="Arial" charset="0"/>
              <a:cs typeface="Arial" charset="0"/>
            </a:endParaRPr>
          </a:p>
          <a:p>
            <a:pPr>
              <a:lnSpc>
                <a:spcPct val="80000"/>
              </a:lnSpc>
              <a:spcBef>
                <a:spcPct val="0"/>
              </a:spcBef>
              <a:buFont typeface="Arial" charset="0"/>
              <a:buNone/>
            </a:pPr>
            <a:r>
              <a:rPr lang="en-US" sz="1200" smtClean="0">
                <a:latin typeface="Times New Roman" pitchFamily="18" charset="0"/>
                <a:cs typeface="Times New Roman" pitchFamily="18" charset="0"/>
              </a:rPr>
              <a:t>11.</a:t>
            </a:r>
            <a:r>
              <a:rPr lang="en-US" sz="1200" smtClean="0">
                <a:solidFill>
                  <a:srgbClr val="000000"/>
                </a:solidFill>
                <a:latin typeface="Times New Roman" pitchFamily="18" charset="0"/>
                <a:cs typeface="Times New Roman" pitchFamily="18" charset="0"/>
              </a:rPr>
              <a:t>Stewart G., Brown K.G. Human Resource Management.</a:t>
            </a:r>
            <a:r>
              <a:rPr lang="en-US" sz="1200" smtClean="0">
                <a:latin typeface="Times New Roman" pitchFamily="18" charset="0"/>
                <a:cs typeface="Times New Roman" pitchFamily="18" charset="0"/>
              </a:rPr>
              <a:t> Linking strategy to practice. </a:t>
            </a:r>
            <a:r>
              <a:rPr lang="en-US" sz="1200" smtClean="0">
                <a:solidFill>
                  <a:srgbClr val="000000"/>
                </a:solidFill>
                <a:latin typeface="Times New Roman" pitchFamily="18" charset="0"/>
                <a:cs typeface="Times New Roman" pitchFamily="18" charset="0"/>
              </a:rPr>
              <a:t>Wiley</a:t>
            </a:r>
            <a:r>
              <a:rPr lang="ru-RU" sz="1200" smtClean="0">
                <a:solidFill>
                  <a:srgbClr val="000000"/>
                </a:solidFill>
                <a:latin typeface="Times New Roman" pitchFamily="18" charset="0"/>
                <a:cs typeface="Times New Roman" pitchFamily="18" charset="0"/>
              </a:rPr>
              <a:t>, 2010.</a:t>
            </a:r>
            <a:endParaRPr lang="en-US" sz="1200" smtClean="0">
              <a:solidFill>
                <a:srgbClr val="000000"/>
              </a:solidFill>
              <a:latin typeface="Times New Roman" pitchFamily="18" charset="0"/>
              <a:cs typeface="Times New Roman" pitchFamily="18" charset="0"/>
            </a:endParaRPr>
          </a:p>
          <a:p>
            <a:pPr>
              <a:lnSpc>
                <a:spcPct val="80000"/>
              </a:lnSpc>
              <a:spcBef>
                <a:spcPct val="0"/>
              </a:spcBef>
              <a:buFont typeface="Arial" charset="0"/>
              <a:buNone/>
            </a:pPr>
            <a:endParaRPr lang="ru-RU" sz="1200" b="1" smtClean="0">
              <a:solidFill>
                <a:srgbClr val="FF0000"/>
              </a:solidFill>
              <a:latin typeface="Arial" charset="0"/>
              <a:cs typeface="Arial" charset="0"/>
            </a:endParaRPr>
          </a:p>
          <a:p>
            <a:pPr>
              <a:lnSpc>
                <a:spcPct val="80000"/>
              </a:lnSpc>
              <a:spcBef>
                <a:spcPct val="0"/>
              </a:spcBef>
              <a:buFont typeface="Arial" charset="0"/>
              <a:buNone/>
            </a:pPr>
            <a:r>
              <a:rPr lang="en-US" sz="1200" b="1" smtClean="0">
                <a:solidFill>
                  <a:srgbClr val="FF0000"/>
                </a:solidFill>
              </a:rPr>
              <a:t>Further Reading</a:t>
            </a:r>
            <a:endParaRPr lang="ru-RU" sz="1200" b="1" smtClean="0">
              <a:solidFill>
                <a:srgbClr val="FF0000"/>
              </a:solidFill>
              <a:latin typeface="Arial" charset="0"/>
              <a:cs typeface="Arial" charset="0"/>
            </a:endParaRPr>
          </a:p>
          <a:p>
            <a:pPr>
              <a:lnSpc>
                <a:spcPct val="80000"/>
              </a:lnSpc>
              <a:spcBef>
                <a:spcPct val="0"/>
              </a:spcBef>
              <a:buFont typeface="Arial" charset="0"/>
              <a:buNone/>
            </a:pPr>
            <a:r>
              <a:rPr lang="ru-RU" sz="1200" smtClean="0">
                <a:latin typeface="Arial" charset="0"/>
                <a:cs typeface="Times New Roman" pitchFamily="18" charset="0"/>
              </a:rPr>
              <a:t>1.Базаров Т.Ю. Технология центров оценки персонала: процессы и результаты. - М.: Кнорус, </a:t>
            </a:r>
            <a:endParaRPr lang="ru-RU" sz="1200" smtClean="0">
              <a:latin typeface="Arial" charset="0"/>
              <a:cs typeface="Arial" charset="0"/>
            </a:endParaRPr>
          </a:p>
          <a:p>
            <a:pPr>
              <a:lnSpc>
                <a:spcPct val="80000"/>
              </a:lnSpc>
              <a:spcBef>
                <a:spcPct val="0"/>
              </a:spcBef>
              <a:buFont typeface="Arial" charset="0"/>
              <a:buNone/>
            </a:pPr>
            <a:r>
              <a:rPr lang="ru-RU" sz="1200" smtClean="0">
                <a:latin typeface="Arial" charset="0"/>
                <a:cs typeface="Times New Roman" pitchFamily="18" charset="0"/>
              </a:rPr>
              <a:t>2.Дубинская Е.Н.Техники подбора персонала. - СПб.: Речь, 2012. </a:t>
            </a:r>
            <a:endParaRPr lang="ru-RU" sz="1200" smtClean="0">
              <a:latin typeface="Arial" charset="0"/>
              <a:cs typeface="Arial" charset="0"/>
            </a:endParaRPr>
          </a:p>
          <a:p>
            <a:pPr>
              <a:lnSpc>
                <a:spcPct val="80000"/>
              </a:lnSpc>
              <a:spcBef>
                <a:spcPct val="0"/>
              </a:spcBef>
              <a:buFont typeface="Arial" charset="0"/>
              <a:buNone/>
            </a:pPr>
            <a:r>
              <a:rPr lang="ru-RU" sz="1200" smtClean="0">
                <a:latin typeface="Times New Roman" pitchFamily="18" charset="0"/>
                <a:cs typeface="Times New Roman" pitchFamily="18" charset="0"/>
              </a:rPr>
              <a:t>3.Кибанов А.Я. Управление персоналом. Учебник. - М.: ИНФРА-М, 2012.</a:t>
            </a:r>
            <a:endParaRPr lang="ru-RU" sz="1200" smtClean="0">
              <a:latin typeface="Arial" charset="0"/>
              <a:cs typeface="Arial" charset="0"/>
            </a:endParaRPr>
          </a:p>
          <a:p>
            <a:pPr>
              <a:lnSpc>
                <a:spcPct val="80000"/>
              </a:lnSpc>
              <a:spcBef>
                <a:spcPct val="0"/>
              </a:spcBef>
              <a:buFont typeface="Arial" charset="0"/>
              <a:buNone/>
            </a:pPr>
            <a:r>
              <a:rPr lang="ru-RU" sz="1200" smtClean="0">
                <a:latin typeface="Times New Roman" pitchFamily="18" charset="0"/>
                <a:cs typeface="Times New Roman" pitchFamily="18" charset="0"/>
              </a:rPr>
              <a:t>4.Ковалев С.В. Работа с персоналом. </a:t>
            </a:r>
            <a:r>
              <a:rPr lang="ru-RU" sz="1200" smtClean="0">
                <a:cs typeface="Times New Roman" pitchFamily="18" charset="0"/>
              </a:rPr>
              <a:t>–</a:t>
            </a:r>
            <a:r>
              <a:rPr lang="ru-RU" sz="1200" smtClean="0">
                <a:latin typeface="Times New Roman" pitchFamily="18" charset="0"/>
                <a:cs typeface="Times New Roman" pitchFamily="18" charset="0"/>
              </a:rPr>
              <a:t> М.: Альфа-Пресс, 2008.</a:t>
            </a:r>
            <a:endParaRPr lang="ru-RU" sz="1200" smtClean="0">
              <a:latin typeface="Arial" charset="0"/>
              <a:cs typeface="Arial" charset="0"/>
            </a:endParaRPr>
          </a:p>
          <a:p>
            <a:pPr>
              <a:lnSpc>
                <a:spcPct val="80000"/>
              </a:lnSpc>
              <a:spcBef>
                <a:spcPct val="0"/>
              </a:spcBef>
              <a:buFont typeface="Arial" charset="0"/>
              <a:buNone/>
            </a:pPr>
            <a:r>
              <a:rPr lang="ru-RU" sz="1200" smtClean="0">
                <a:latin typeface="Arial" charset="0"/>
                <a:cs typeface="Times New Roman" pitchFamily="18" charset="0"/>
              </a:rPr>
              <a:t>5.Почебут Л.Г., Чикер В.А.Организационная социальная психология. - СПб.: Речь, 2010. </a:t>
            </a:r>
            <a:endParaRPr lang="ru-RU" sz="1200" smtClean="0">
              <a:latin typeface="Arial" charset="0"/>
              <a:cs typeface="Arial" charset="0"/>
            </a:endParaRPr>
          </a:p>
          <a:p>
            <a:pPr>
              <a:lnSpc>
                <a:spcPct val="80000"/>
              </a:lnSpc>
              <a:spcBef>
                <a:spcPct val="0"/>
              </a:spcBef>
              <a:buFont typeface="Arial" charset="0"/>
              <a:buNone/>
            </a:pPr>
            <a:r>
              <a:rPr lang="ru-RU" sz="1200" smtClean="0">
                <a:latin typeface="Arial" charset="0"/>
                <a:cs typeface="Times New Roman" pitchFamily="18" charset="0"/>
              </a:rPr>
              <a:t>6.Практикум по психологии менеджмента и профессиональной деятельности/под ред.Г.С.Никифорова, М.А.Дмитриевой и др. - СПб.: Речь, 2013. </a:t>
            </a:r>
            <a:endParaRPr lang="ru-RU" sz="1200" smtClean="0">
              <a:latin typeface="Arial" charset="0"/>
              <a:cs typeface="Arial" charset="0"/>
            </a:endParaRPr>
          </a:p>
          <a:p>
            <a:pPr>
              <a:lnSpc>
                <a:spcPct val="80000"/>
              </a:lnSpc>
              <a:spcBef>
                <a:spcPct val="0"/>
              </a:spcBef>
              <a:buFont typeface="Arial" charset="0"/>
              <a:buNone/>
            </a:pPr>
            <a:r>
              <a:rPr lang="en-US" sz="1200" smtClean="0">
                <a:latin typeface="Times New Roman" pitchFamily="18" charset="0"/>
                <a:cs typeface="Times New Roman" pitchFamily="18" charset="0"/>
              </a:rPr>
              <a:t>7.</a:t>
            </a:r>
            <a:r>
              <a:rPr lang="en-GB" sz="1200" smtClean="0">
                <a:latin typeface="Times New Roman" pitchFamily="18" charset="0"/>
                <a:cs typeface="Times New Roman" pitchFamily="18" charset="0"/>
              </a:rPr>
              <a:t>Becker G.S. (2011) Human capital: Theoretical and Empirical Analysis. - N-Y., 2011</a:t>
            </a:r>
            <a:r>
              <a:rPr lang="en-US" sz="1200" smtClean="0">
                <a:latin typeface="Times New Roman" pitchFamily="18" charset="0"/>
                <a:cs typeface="Times New Roman" pitchFamily="18" charset="0"/>
              </a:rPr>
              <a:t>.</a:t>
            </a:r>
            <a:endParaRPr lang="ru-RU" sz="1200" smtClean="0">
              <a:latin typeface="Arial" charset="0"/>
              <a:cs typeface="Arial" charset="0"/>
            </a:endParaRPr>
          </a:p>
          <a:p>
            <a:pPr>
              <a:lnSpc>
                <a:spcPct val="80000"/>
              </a:lnSpc>
              <a:spcBef>
                <a:spcPct val="0"/>
              </a:spcBef>
              <a:buFont typeface="Arial" charset="0"/>
              <a:buNone/>
            </a:pPr>
            <a:r>
              <a:rPr lang="en-US" sz="1200" b="1" smtClean="0">
                <a:latin typeface="Times New Roman" pitchFamily="18" charset="0"/>
                <a:cs typeface="Times New Roman" pitchFamily="18" charset="0"/>
              </a:rPr>
              <a:t>Internet resources. </a:t>
            </a:r>
            <a:endParaRPr lang="ru-RU" sz="1200" smtClean="0">
              <a:latin typeface="Arial" charset="0"/>
              <a:cs typeface="Arial" charset="0"/>
            </a:endParaRPr>
          </a:p>
          <a:p>
            <a:pPr>
              <a:lnSpc>
                <a:spcPct val="80000"/>
              </a:lnSpc>
              <a:spcBef>
                <a:spcPct val="0"/>
              </a:spcBef>
              <a:buFont typeface="Arial" charset="0"/>
              <a:buNone/>
            </a:pPr>
            <a:r>
              <a:rPr lang="en-US" sz="1200" smtClean="0">
                <a:latin typeface="Times New Roman" pitchFamily="18" charset="0"/>
                <a:cs typeface="Times New Roman" pitchFamily="18" charset="0"/>
                <a:hlinkClick r:id="rId2"/>
              </a:rPr>
              <a:t>www.nasoup.com</a:t>
            </a:r>
            <a:r>
              <a:rPr lang="en-US" sz="1200" smtClean="0">
                <a:latin typeface="Times New Roman" pitchFamily="18" charset="0"/>
                <a:cs typeface="Times New Roman" pitchFamily="18" charset="0"/>
              </a:rPr>
              <a:t>. http://www.azps.ru</a:t>
            </a:r>
            <a:endParaRPr lang="ru-RU" sz="1200" smtClean="0">
              <a:latin typeface="Arial" charset="0"/>
              <a:cs typeface="Arial" charset="0"/>
            </a:endParaRPr>
          </a:p>
          <a:p>
            <a:pPr>
              <a:lnSpc>
                <a:spcPct val="80000"/>
              </a:lnSpc>
              <a:spcBef>
                <a:spcPct val="0"/>
              </a:spcBef>
              <a:buFont typeface="Arial" charset="0"/>
              <a:buNone/>
            </a:pPr>
            <a:r>
              <a:rPr lang="en-US" sz="1200" smtClean="0">
                <a:latin typeface="Times New Roman" pitchFamily="18" charset="0"/>
                <a:cs typeface="Times New Roman" pitchFamily="18" charset="0"/>
                <a:hlinkClick r:id="rId3"/>
              </a:rPr>
              <a:t>http://www.top-personal.ru</a:t>
            </a:r>
            <a:r>
              <a:rPr lang="en-US" sz="1200" smtClean="0">
                <a:latin typeface="Times New Roman" pitchFamily="18" charset="0"/>
                <a:cs typeface="Times New Roman" pitchFamily="18" charset="0"/>
              </a:rPr>
              <a:t> </a:t>
            </a:r>
            <a:endParaRPr lang="ru-RU" sz="1200" smtClean="0">
              <a:latin typeface="Arial" charset="0"/>
              <a:cs typeface="Arial" charset="0"/>
            </a:endParaRPr>
          </a:p>
          <a:p>
            <a:pPr>
              <a:lnSpc>
                <a:spcPct val="80000"/>
              </a:lnSpc>
              <a:spcBef>
                <a:spcPct val="0"/>
              </a:spcBef>
              <a:buFont typeface="Arial" charset="0"/>
              <a:buNone/>
            </a:pPr>
            <a:r>
              <a:rPr lang="en-US" sz="1200" smtClean="0">
                <a:latin typeface="Times New Roman" pitchFamily="18" charset="0"/>
                <a:cs typeface="Times New Roman" pitchFamily="18" charset="0"/>
                <a:hlinkClick r:id="rId4"/>
              </a:rPr>
              <a:t>http://www.hrm.ua</a:t>
            </a:r>
            <a:endParaRPr lang="ru-RU" sz="1200" smtClean="0">
              <a:latin typeface="Arial" charset="0"/>
              <a:cs typeface="Arial" charset="0"/>
            </a:endParaRPr>
          </a:p>
          <a:p>
            <a:pPr>
              <a:lnSpc>
                <a:spcPct val="80000"/>
              </a:lnSpc>
              <a:spcBef>
                <a:spcPct val="0"/>
              </a:spcBef>
              <a:buFont typeface="Arial" charset="0"/>
              <a:buNone/>
            </a:pPr>
            <a:r>
              <a:rPr lang="en-US" sz="1200" smtClean="0">
                <a:latin typeface="Times New Roman" pitchFamily="18" charset="0"/>
                <a:cs typeface="Times New Roman" pitchFamily="18" charset="0"/>
                <a:hlinkClick r:id="rId5"/>
              </a:rPr>
              <a:t>http://www.hrm.ru</a:t>
            </a:r>
            <a:r>
              <a:rPr lang="en-US" sz="1200" smtClean="0">
                <a:latin typeface="Times New Roman" pitchFamily="18" charset="0"/>
                <a:cs typeface="Times New Roman" pitchFamily="18" charset="0"/>
              </a:rPr>
              <a:t> </a:t>
            </a:r>
            <a:endParaRPr lang="ru-RU" sz="1200" smtClean="0">
              <a:latin typeface="Arial" charset="0"/>
              <a:cs typeface="Arial" charset="0"/>
            </a:endParaRPr>
          </a:p>
          <a:p>
            <a:pPr>
              <a:lnSpc>
                <a:spcPct val="80000"/>
              </a:lnSpc>
              <a:spcBef>
                <a:spcPct val="0"/>
              </a:spcBef>
              <a:buFont typeface="Arial" charset="0"/>
              <a:buNone/>
            </a:pPr>
            <a:r>
              <a:rPr lang="en-US" sz="1200" smtClean="0">
                <a:latin typeface="Times New Roman" pitchFamily="18" charset="0"/>
                <a:cs typeface="Times New Roman" pitchFamily="18" charset="0"/>
                <a:hlinkClick r:id="rId6"/>
              </a:rPr>
              <a:t>http://www.prenhall.com/desslertour/chapter3.pdf</a:t>
            </a:r>
            <a:endParaRPr lang="en-US" sz="1200" smtClean="0">
              <a:latin typeface="Arial" charset="0"/>
              <a:cs typeface="Arial" charset="0"/>
            </a:endParaRPr>
          </a:p>
          <a:p>
            <a:pPr eaLnBrk="1" hangingPunct="1">
              <a:lnSpc>
                <a:spcPct val="80000"/>
              </a:lnSpc>
            </a:pPr>
            <a:endParaRPr lang="ru-RU" sz="800" smtClean="0"/>
          </a:p>
        </p:txBody>
      </p:sp>
      <p:sp>
        <p:nvSpPr>
          <p:cNvPr id="3076" name="Текст 3"/>
          <p:cNvSpPr>
            <a:spLocks noGrp="1"/>
          </p:cNvSpPr>
          <p:nvPr>
            <p:ph type="body" sz="half" idx="2"/>
          </p:nvPr>
        </p:nvSpPr>
        <p:spPr/>
        <p:txBody>
          <a:bodyPr/>
          <a:lstStyle/>
          <a:p>
            <a:pPr eaLnBrk="1" hangingPunct="1"/>
            <a:endParaRPr lang="ru-RU" smtClean="0"/>
          </a:p>
        </p:txBody>
      </p:sp>
      <p:pic>
        <p:nvPicPr>
          <p:cNvPr id="3077" name="Содержимое 4" descr="http://www.psy-files.ru/templates/school/images/books.jpg"/>
          <p:cNvPicPr>
            <a:picLocks noGrp="1"/>
          </p:cNvPicPr>
          <p:nvPr>
            <p:ph idx="1"/>
          </p:nvPr>
        </p:nvPicPr>
        <p:blipFill>
          <a:blip r:embed="rId7"/>
          <a:srcRect l="10263" r="10263"/>
          <a:stretch>
            <a:fillRect/>
          </a:stretch>
        </p:blipFill>
        <p:spPr>
          <a:xfrm>
            <a:off x="0" y="1447800"/>
            <a:ext cx="3886200" cy="449580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solidFill>
                  <a:srgbClr val="0070C0"/>
                </a:solidFill>
              </a:rPr>
              <a:t>Questions</a:t>
            </a:r>
            <a:r>
              <a:rPr lang="en-US" b="1" dirty="0" smtClean="0">
                <a:solidFill>
                  <a:srgbClr val="0070C0"/>
                </a:solidFill>
              </a:rPr>
              <a:t>:</a:t>
            </a:r>
            <a:endParaRPr lang="ru-RU" b="1" dirty="0">
              <a:solidFill>
                <a:srgbClr val="0070C0"/>
              </a:solidFill>
            </a:endParaRPr>
          </a:p>
        </p:txBody>
      </p:sp>
      <p:sp>
        <p:nvSpPr>
          <p:cNvPr id="3" name="Содержимое 2"/>
          <p:cNvSpPr>
            <a:spLocks noGrp="1"/>
          </p:cNvSpPr>
          <p:nvPr>
            <p:ph idx="1"/>
          </p:nvPr>
        </p:nvSpPr>
        <p:spPr>
          <a:xfrm>
            <a:off x="457200" y="1142984"/>
            <a:ext cx="8229600" cy="4983179"/>
          </a:xfrm>
          <a:ln>
            <a:solidFill>
              <a:schemeClr val="tx1"/>
            </a:solidFill>
          </a:ln>
        </p:spPr>
        <p:txBody>
          <a:bodyPr>
            <a:normAutofit/>
          </a:bodyPr>
          <a:lstStyle/>
          <a:p>
            <a:r>
              <a:rPr lang="en-US" dirty="0" smtClean="0"/>
              <a:t>Designing </a:t>
            </a:r>
            <a:r>
              <a:rPr lang="en-US" dirty="0" smtClean="0"/>
              <a:t>the structure of the organization</a:t>
            </a:r>
            <a:r>
              <a:rPr lang="en-US" dirty="0" smtClean="0"/>
              <a:t>.</a:t>
            </a:r>
            <a:endParaRPr lang="ru-RU" dirty="0" smtClean="0"/>
          </a:p>
          <a:p>
            <a:r>
              <a:rPr lang="en-US" dirty="0" smtClean="0"/>
              <a:t>Assessment </a:t>
            </a:r>
            <a:r>
              <a:rPr lang="en-US" dirty="0" smtClean="0"/>
              <a:t>of staffing needs</a:t>
            </a:r>
            <a:r>
              <a:rPr lang="en-US" dirty="0" smtClean="0"/>
              <a:t>.</a:t>
            </a:r>
            <a:endParaRPr lang="ru-RU" dirty="0" smtClean="0"/>
          </a:p>
          <a:p>
            <a:r>
              <a:rPr lang="en-US" dirty="0" smtClean="0"/>
              <a:t>The </a:t>
            </a:r>
            <a:r>
              <a:rPr lang="en-US" dirty="0" smtClean="0"/>
              <a:t>analysis of the staffing situation in the region</a:t>
            </a:r>
            <a:r>
              <a:rPr lang="en-US" dirty="0" smtClean="0"/>
              <a:t>.</a:t>
            </a:r>
            <a:endParaRPr lang="ru-RU" dirty="0" smtClean="0"/>
          </a:p>
          <a:p>
            <a:r>
              <a:rPr lang="en-US" dirty="0" smtClean="0"/>
              <a:t>Analysis </a:t>
            </a:r>
            <a:r>
              <a:rPr lang="en-US" dirty="0" smtClean="0"/>
              <a:t>of activity. Job descriptions.</a:t>
            </a:r>
            <a:endParaRPr lang="ru-RU" dirty="0" smtClean="0"/>
          </a:p>
          <a:p>
            <a:r>
              <a:rPr lang="en-US" dirty="0" err="1" smtClean="0"/>
              <a:t>Professiogram</a:t>
            </a:r>
            <a:r>
              <a:rPr lang="en-US" dirty="0" smtClean="0"/>
              <a:t>.</a:t>
            </a:r>
            <a:br>
              <a:rPr lang="en-US" dirty="0" smtClean="0"/>
            </a:br>
            <a:r>
              <a:rPr lang="ru-RU" dirty="0" smtClean="0"/>
              <a:t>Р</a:t>
            </a:r>
            <a:r>
              <a:rPr lang="en-US" dirty="0" err="1" smtClean="0"/>
              <a:t>sychogram</a:t>
            </a:r>
            <a:r>
              <a:rPr lang="ru-RU" dirty="0" smtClean="0"/>
              <a:t>.</a:t>
            </a:r>
            <a:endParaRPr lang="en-US" dirty="0" smtClean="0"/>
          </a:p>
          <a:p>
            <a:endParaRPr lang="ru-RU" dirty="0"/>
          </a:p>
        </p:txBody>
      </p:sp>
      <p:pic>
        <p:nvPicPr>
          <p:cNvPr id="4" name="Рисунок 3" descr="0005-012-Dolzhen-znat.jpg"/>
          <p:cNvPicPr>
            <a:picLocks noChangeAspect="1"/>
          </p:cNvPicPr>
          <p:nvPr/>
        </p:nvPicPr>
        <p:blipFill>
          <a:blip r:embed="rId2"/>
          <a:stretch>
            <a:fillRect/>
          </a:stretch>
        </p:blipFill>
        <p:spPr>
          <a:xfrm>
            <a:off x="3643306" y="4143380"/>
            <a:ext cx="5357850" cy="235745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r>
              <a:rPr lang="ru-RU" dirty="0" smtClean="0"/>
              <a:t>.</a:t>
            </a:r>
            <a:r>
              <a:rPr lang="en-US" dirty="0" smtClean="0"/>
              <a:t>Job </a:t>
            </a:r>
            <a:r>
              <a:rPr lang="en-US" dirty="0" smtClean="0"/>
              <a:t>hiring manager is aimed at creating the necessary human capacity of the organization, bringing the human capacity of the organization in line with staffing </a:t>
            </a:r>
            <a:r>
              <a:rPr lang="en-US" dirty="0" smtClean="0"/>
              <a:t>requirements</a:t>
            </a:r>
            <a:r>
              <a:rPr lang="ru-RU" dirty="0" smtClean="0"/>
              <a:t>.</a:t>
            </a:r>
            <a:endParaRPr lang="en-US" dirty="0" smtClean="0"/>
          </a:p>
          <a:p>
            <a:r>
              <a:rPr lang="ru-RU" dirty="0" smtClean="0"/>
              <a:t> </a:t>
            </a:r>
            <a:r>
              <a:rPr lang="en-US" dirty="0" smtClean="0"/>
              <a:t>To this end, the personnel manager should consider measures to build the personal staff of the organization, maintenance and optimization of the efficiency of the personnel </a:t>
            </a:r>
            <a:r>
              <a:rPr lang="en-US" dirty="0" smtClean="0"/>
              <a:t>staff</a:t>
            </a:r>
            <a:r>
              <a:rPr lang="ru-RU" dirty="0" smtClean="0"/>
              <a:t>.</a:t>
            </a:r>
            <a:endParaRPr lang="ru-RU" dirty="0" smtClean="0"/>
          </a:p>
          <a:p>
            <a:endParaRPr lang="ru-RU" dirty="0"/>
          </a:p>
        </p:txBody>
      </p:sp>
      <p:sp>
        <p:nvSpPr>
          <p:cNvPr id="6" name="Текст 5"/>
          <p:cNvSpPr>
            <a:spLocks noGrp="1"/>
          </p:cNvSpPr>
          <p:nvPr>
            <p:ph type="body" sz="half" idx="2"/>
          </p:nvPr>
        </p:nvSpPr>
        <p:spPr/>
        <p:txBody>
          <a:bodyPr/>
          <a:lstStyle/>
          <a:p>
            <a:endParaRPr lang="ru-RU"/>
          </a:p>
        </p:txBody>
      </p:sp>
      <p:pic>
        <p:nvPicPr>
          <p:cNvPr id="4" name="Рисунок 3" descr="4938669.gif"/>
          <p:cNvPicPr>
            <a:picLocks noChangeAspect="1"/>
          </p:cNvPicPr>
          <p:nvPr/>
        </p:nvPicPr>
        <p:blipFill>
          <a:blip r:embed="rId2"/>
          <a:stretch>
            <a:fillRect/>
          </a:stretch>
        </p:blipFill>
        <p:spPr>
          <a:xfrm>
            <a:off x="285721" y="500042"/>
            <a:ext cx="3071834" cy="535785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a:defRPr/>
            </a:pPr>
            <a:r>
              <a:rPr lang="ru-RU" b="1" dirty="0" smtClean="0"/>
              <a:t/>
            </a:r>
            <a:br>
              <a:rPr lang="ru-RU" b="1" dirty="0" smtClean="0"/>
            </a:br>
            <a:r>
              <a:rPr lang="en-US" sz="4000" b="1" dirty="0" smtClean="0">
                <a:solidFill>
                  <a:srgbClr val="FF0000"/>
                </a:solidFill>
              </a:rPr>
              <a:t>Designing </a:t>
            </a:r>
            <a:r>
              <a:rPr lang="en-US" sz="4000" b="1" dirty="0" smtClean="0">
                <a:solidFill>
                  <a:srgbClr val="FF0000"/>
                </a:solidFill>
              </a:rPr>
              <a:t>the structure of the organization </a:t>
            </a:r>
            <a:r>
              <a:rPr lang="ru-RU" dirty="0" smtClean="0"/>
              <a:t/>
            </a:r>
            <a:br>
              <a:rPr lang="ru-RU" dirty="0" smtClean="0"/>
            </a:br>
            <a:endParaRPr lang="ru-RU" dirty="0"/>
          </a:p>
        </p:txBody>
      </p:sp>
      <p:sp>
        <p:nvSpPr>
          <p:cNvPr id="7171" name="Содержимое 2"/>
          <p:cNvSpPr>
            <a:spLocks noGrp="1"/>
          </p:cNvSpPr>
          <p:nvPr>
            <p:ph sz="half" idx="1"/>
          </p:nvPr>
        </p:nvSpPr>
        <p:spPr>
          <a:xfrm>
            <a:off x="457200" y="1600200"/>
            <a:ext cx="4038600" cy="3686175"/>
          </a:xfrm>
        </p:spPr>
        <p:txBody>
          <a:bodyPr>
            <a:noAutofit/>
          </a:bodyPr>
          <a:lstStyle/>
          <a:p>
            <a:r>
              <a:rPr lang="en-US" sz="2000" dirty="0" smtClean="0"/>
              <a:t>The </a:t>
            </a:r>
            <a:r>
              <a:rPr lang="en-US" sz="2000" dirty="0" smtClean="0"/>
              <a:t>organizational structure (organizational structure) is regarded as a reflection of the relationship the organization to its staff.</a:t>
            </a:r>
            <a:endParaRPr lang="ru-RU" sz="2000" dirty="0" smtClean="0"/>
          </a:p>
          <a:p>
            <a:r>
              <a:rPr lang="en-US" sz="2000" dirty="0" smtClean="0"/>
              <a:t>Structure </a:t>
            </a:r>
            <a:r>
              <a:rPr lang="en-US" sz="2000" dirty="0" smtClean="0"/>
              <a:t>- a set of interrelated units forming the system.</a:t>
            </a:r>
            <a:endParaRPr lang="ru-RU" sz="2000" dirty="0" smtClean="0"/>
          </a:p>
          <a:p>
            <a:r>
              <a:rPr lang="en-US" sz="2000" dirty="0" err="1" smtClean="0"/>
              <a:t>Struktur</a:t>
            </a:r>
            <a:r>
              <a:rPr lang="ru-RU" sz="2000" dirty="0" smtClean="0"/>
              <a:t>е </a:t>
            </a:r>
            <a:r>
              <a:rPr lang="en-US" sz="2000" dirty="0" smtClean="0"/>
              <a:t>Organization </a:t>
            </a:r>
            <a:r>
              <a:rPr lang="en-US" sz="2000" dirty="0" smtClean="0"/>
              <a:t>determines the degree of involvement of people in the affairs of the company, types and principles of the working group and the management team, especially the construction of communication networks.</a:t>
            </a:r>
            <a:endParaRPr lang="ru-RU" sz="2000" dirty="0" smtClean="0"/>
          </a:p>
          <a:p>
            <a:pPr eaLnBrk="1" hangingPunct="1">
              <a:buNone/>
            </a:pPr>
            <a:endParaRPr lang="ru-RU" sz="2000" dirty="0" smtClean="0"/>
          </a:p>
        </p:txBody>
      </p:sp>
      <p:sp>
        <p:nvSpPr>
          <p:cNvPr id="4" name="Текст 3"/>
          <p:cNvSpPr>
            <a:spLocks noGrp="1"/>
          </p:cNvSpPr>
          <p:nvPr>
            <p:ph type="body" sz="half" idx="2"/>
          </p:nvPr>
        </p:nvSpPr>
        <p:spPr>
          <a:xfrm>
            <a:off x="4000500" y="5357813"/>
            <a:ext cx="4686300" cy="1214437"/>
          </a:xfrm>
        </p:spPr>
        <p:txBody>
          <a:bodyPr rtlCol="0">
            <a:normAutofit fontScale="77500" lnSpcReduction="20000"/>
          </a:bodyPr>
          <a:lstStyle/>
          <a:p>
            <a:pPr>
              <a:defRPr/>
            </a:pPr>
            <a:r>
              <a:rPr lang="en-US" dirty="0" smtClean="0"/>
              <a:t>Links </a:t>
            </a:r>
            <a:r>
              <a:rPr lang="en-US" dirty="0" smtClean="0"/>
              <a:t>between parts of the system, can distinguish the following types of structuring:</a:t>
            </a:r>
            <a:endParaRPr lang="ru-RU" dirty="0" smtClean="0"/>
          </a:p>
          <a:p>
            <a:pPr eaLnBrk="1" fontAlgn="auto" hangingPunct="1">
              <a:spcAft>
                <a:spcPts val="0"/>
              </a:spcAft>
              <a:buFont typeface="Arial" pitchFamily="34" charset="0"/>
              <a:buChar char="•"/>
              <a:defRPr/>
            </a:pPr>
            <a:endParaRPr lang="ru-RU" dirty="0"/>
          </a:p>
        </p:txBody>
      </p:sp>
      <p:pic>
        <p:nvPicPr>
          <p:cNvPr id="7173" name="Рисунок 4" descr="574825_465968250136376_102234610_n.jpg"/>
          <p:cNvPicPr>
            <a:picLocks noChangeAspect="1"/>
          </p:cNvPicPr>
          <p:nvPr/>
        </p:nvPicPr>
        <p:blipFill>
          <a:blip r:embed="rId2"/>
          <a:srcRect/>
          <a:stretch>
            <a:fillRect/>
          </a:stretch>
        </p:blipFill>
        <p:spPr bwMode="auto">
          <a:xfrm>
            <a:off x="4500563" y="1428737"/>
            <a:ext cx="4643437" cy="3571888"/>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483245"/>
          </a:xfrm>
        </p:spPr>
        <p:txBody>
          <a:bodyPr>
            <a:normAutofit fontScale="77500" lnSpcReduction="20000"/>
          </a:bodyPr>
          <a:lstStyle/>
          <a:p>
            <a:pPr lvl="0"/>
            <a:r>
              <a:rPr lang="en-US" b="1" dirty="0" smtClean="0"/>
              <a:t>linear </a:t>
            </a:r>
            <a:r>
              <a:rPr lang="en-US" dirty="0" smtClean="0"/>
              <a:t>- units linked to each other in series;</a:t>
            </a:r>
            <a:br>
              <a:rPr lang="en-US" dirty="0" smtClean="0"/>
            </a:br>
            <a:r>
              <a:rPr lang="en-US" dirty="0" smtClean="0"/>
              <a:t>ring - links connected to each other and in series, but "out" last link is also the "entrance" of the first;</a:t>
            </a:r>
            <a:br>
              <a:rPr lang="en-US" dirty="0" smtClean="0"/>
            </a:br>
            <a:r>
              <a:rPr lang="en-US" b="1" dirty="0" smtClean="0"/>
              <a:t>"Wheel" </a:t>
            </a:r>
            <a:r>
              <a:rPr lang="en-US" dirty="0" smtClean="0"/>
              <a:t>- as opposed to ring in the center (on the spot "axis"), there is a link, connected to everything else;</a:t>
            </a:r>
            <a:br>
              <a:rPr lang="en-US" dirty="0" smtClean="0"/>
            </a:br>
            <a:r>
              <a:rPr lang="en-US" b="1" dirty="0" smtClean="0"/>
              <a:t>star - </a:t>
            </a:r>
            <a:r>
              <a:rPr lang="en-US" dirty="0" smtClean="0"/>
              <a:t>in contrast to the structure of the "wheel" absent peripheral connection ("rim"), and links related to each other only through the center (central unit);</a:t>
            </a:r>
            <a:endParaRPr lang="ru-RU" dirty="0" smtClean="0"/>
          </a:p>
          <a:p>
            <a:pPr lvl="0"/>
            <a:r>
              <a:rPr lang="en-US" b="1" dirty="0" smtClean="0"/>
              <a:t>multiply</a:t>
            </a:r>
            <a:r>
              <a:rPr lang="en-US" dirty="0" smtClean="0"/>
              <a:t> - in contrast to the ring structure of each link is connected with the rest;</a:t>
            </a:r>
            <a:br>
              <a:rPr lang="en-US" dirty="0" smtClean="0"/>
            </a:br>
            <a:r>
              <a:rPr lang="en-US" b="1" dirty="0" smtClean="0"/>
              <a:t>Cellular - </a:t>
            </a:r>
            <a:r>
              <a:rPr lang="en-US" dirty="0" smtClean="0"/>
              <a:t>each link is associated with either other four (or three) and has one outer "yield" ("input"), or two and has two external "output" ("entry");</a:t>
            </a:r>
            <a:br>
              <a:rPr lang="en-US" dirty="0" smtClean="0"/>
            </a:br>
            <a:r>
              <a:rPr lang="en-US" b="1" dirty="0" smtClean="0"/>
              <a:t>hierarchical </a:t>
            </a:r>
            <a:r>
              <a:rPr lang="en-US" dirty="0" smtClean="0"/>
              <a:t>- is characterized by the presence of the management hierarchy;</a:t>
            </a:r>
            <a:br>
              <a:rPr lang="en-US" dirty="0" smtClean="0"/>
            </a:br>
            <a:r>
              <a:rPr lang="en-US" b="1" dirty="0" smtClean="0"/>
              <a:t>mixed - </a:t>
            </a:r>
            <a:r>
              <a:rPr lang="en-US" dirty="0" smtClean="0"/>
              <a:t>in different subsystems of these types of structures are possible.</a:t>
            </a:r>
            <a:endParaRPr lang="ru-RU" b="1" i="1" dirty="0" smtClean="0"/>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794"/>
            <a:ext cx="8229600" cy="5340369"/>
          </a:xfrm>
        </p:spPr>
        <p:txBody>
          <a:bodyPr>
            <a:normAutofit fontScale="62500" lnSpcReduction="20000"/>
          </a:bodyPr>
          <a:lstStyle/>
          <a:p>
            <a:r>
              <a:rPr lang="en-US" dirty="0" smtClean="0"/>
              <a:t>Linear </a:t>
            </a:r>
            <a:r>
              <a:rPr lang="en-US" dirty="0" smtClean="0"/>
              <a:t>organizational management structure is characterized by the fact that at the head of each business unit is the </a:t>
            </a:r>
            <a:r>
              <a:rPr lang="en-US" dirty="0" smtClean="0"/>
              <a:t>head-endowed </a:t>
            </a:r>
            <a:r>
              <a:rPr lang="en-US" dirty="0" smtClean="0"/>
              <a:t>with all the powers and carrying out the sole leadership of subordinate employees and concentrate in their hands all the control functions</a:t>
            </a:r>
            <a:r>
              <a:rPr lang="en-US" dirty="0" smtClean="0"/>
              <a:t>.</a:t>
            </a:r>
            <a:endParaRPr lang="ru-RU" dirty="0" smtClean="0"/>
          </a:p>
          <a:p>
            <a:r>
              <a:rPr lang="en-US" dirty="0" smtClean="0"/>
              <a:t>With </a:t>
            </a:r>
            <a:r>
              <a:rPr lang="en-US" dirty="0" smtClean="0"/>
              <a:t>linear control each link and each slave have the same head, through which one channel one-time pass all control commands.</a:t>
            </a:r>
            <a:br>
              <a:rPr lang="en-US" dirty="0" smtClean="0"/>
            </a:br>
            <a:r>
              <a:rPr lang="en-US" dirty="0" smtClean="0"/>
              <a:t>In this case, the administrative units are responsible for the results of all activities of the managed objects.</a:t>
            </a:r>
            <a:endParaRPr lang="ru-RU" dirty="0" smtClean="0"/>
          </a:p>
          <a:p>
            <a:r>
              <a:rPr lang="en-US" dirty="0" smtClean="0"/>
              <a:t>It </a:t>
            </a:r>
            <a:r>
              <a:rPr lang="en-US" dirty="0" smtClean="0"/>
              <a:t>is about the allocation of </a:t>
            </a:r>
            <a:r>
              <a:rPr lang="en-US" dirty="0" smtClean="0"/>
              <a:t>heads</a:t>
            </a:r>
            <a:r>
              <a:rPr lang="en-US" dirty="0" smtClean="0"/>
              <a:t>, each of which carries out all types of work, develops and makes decisions related to the management of this object</a:t>
            </a:r>
            <a:r>
              <a:rPr lang="en-US" dirty="0" smtClean="0"/>
              <a:t>.</a:t>
            </a:r>
            <a:endParaRPr lang="ru-RU" dirty="0" smtClean="0"/>
          </a:p>
          <a:p>
            <a:r>
              <a:rPr lang="en-US" dirty="0" smtClean="0"/>
              <a:t>As </a:t>
            </a:r>
            <a:r>
              <a:rPr lang="en-US" dirty="0" smtClean="0"/>
              <a:t>in the linear structure of management decisions are passed up the chain "top down", and the head of the lower-level management is subordinated to the head of a higher level above it, forming a sort of hierarchy of leaders of that particular organization</a:t>
            </a:r>
            <a:r>
              <a:rPr lang="en-US" dirty="0" smtClean="0"/>
              <a:t>.</a:t>
            </a:r>
            <a:endParaRPr lang="ru-RU" dirty="0" smtClean="0"/>
          </a:p>
          <a:p>
            <a:r>
              <a:rPr lang="en-US" dirty="0" smtClean="0"/>
              <a:t/>
            </a:r>
            <a:br>
              <a:rPr lang="en-US" dirty="0" smtClean="0"/>
            </a:br>
            <a:r>
              <a:rPr lang="en-US" dirty="0" smtClean="0"/>
              <a:t>In this case, the principle of unity of command, the essence of which is that the subordinates carry out the order of only one leader. Superior body control has no right to give orders to any artist, bypassing their immediate superior.</a:t>
            </a:r>
            <a:endParaRPr lang="ru-RU" dirty="0" smtClean="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smtClean="0"/>
              <a:t>Assessment </a:t>
            </a:r>
            <a:r>
              <a:rPr lang="en-US" dirty="0" smtClean="0"/>
              <a:t>of staffing needs</a:t>
            </a:r>
            <a:r>
              <a:rPr lang="ru-RU" dirty="0" smtClean="0"/>
              <a:t> </a:t>
            </a:r>
            <a:endParaRPr lang="ru-RU" dirty="0"/>
          </a:p>
        </p:txBody>
      </p:sp>
      <p:sp>
        <p:nvSpPr>
          <p:cNvPr id="3" name="Содержимое 2"/>
          <p:cNvSpPr>
            <a:spLocks noGrp="1"/>
          </p:cNvSpPr>
          <p:nvPr>
            <p:ph idx="1"/>
          </p:nvPr>
        </p:nvSpPr>
        <p:spPr/>
        <p:txBody>
          <a:bodyPr>
            <a:normAutofit fontScale="70000" lnSpcReduction="20000"/>
          </a:bodyPr>
          <a:lstStyle/>
          <a:p>
            <a:r>
              <a:rPr lang="en-US" dirty="0" smtClean="0"/>
              <a:t>Defining </a:t>
            </a:r>
            <a:r>
              <a:rPr lang="en-US" dirty="0" smtClean="0"/>
              <a:t>staffing needs organization - is the establishment of the necessary quantity and quality of personnel appropriate to the selected development strategy </a:t>
            </a:r>
            <a:r>
              <a:rPr lang="en-US" dirty="0" smtClean="0"/>
              <a:t>organization.</a:t>
            </a:r>
            <a:endParaRPr lang="ru-RU" dirty="0" smtClean="0"/>
          </a:p>
          <a:p>
            <a:r>
              <a:rPr lang="en-US" dirty="0" smtClean="0"/>
              <a:t>Types </a:t>
            </a:r>
            <a:r>
              <a:rPr lang="en-US" dirty="0" smtClean="0"/>
              <a:t>of staffing needs </a:t>
            </a:r>
            <a:r>
              <a:rPr lang="en-US" dirty="0" smtClean="0"/>
              <a:t>staffing </a:t>
            </a:r>
            <a:r>
              <a:rPr lang="en-US" dirty="0" smtClean="0"/>
              <a:t>needs: the need for training of personnel; qualitative need for staff; quantitative need for staff; needs of individual workers - a lack of awareness of something that causes an employee incentive to action. </a:t>
            </a:r>
            <a:r>
              <a:rPr lang="ru-RU" dirty="0" smtClean="0"/>
              <a:t/>
            </a:r>
            <a:br>
              <a:rPr lang="ru-RU" dirty="0" smtClean="0"/>
            </a:br>
            <a:endParaRPr lang="ru-RU" dirty="0" smtClean="0"/>
          </a:p>
          <a:p>
            <a:r>
              <a:rPr lang="en-US" dirty="0" smtClean="0"/>
              <a:t>The </a:t>
            </a:r>
            <a:r>
              <a:rPr lang="en-US" dirty="0" smtClean="0"/>
              <a:t>purpose of determining staffing needs is to establish its amount required for the reliable performance of the employees and officers of professional duties.</a:t>
            </a:r>
            <a:endParaRPr lang="ru-RU" dirty="0" smtClean="0"/>
          </a:p>
          <a:p>
            <a:r>
              <a:rPr lang="en-US" dirty="0" smtClean="0"/>
              <a:t>In </a:t>
            </a:r>
            <a:r>
              <a:rPr lang="en-US" dirty="0" smtClean="0"/>
              <a:t>this case, the decision about the need for them - the quantity and quality, time and duration, and location.</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794"/>
            <a:ext cx="8229600" cy="5340369"/>
          </a:xfrm>
        </p:spPr>
        <p:txBody>
          <a:bodyPr>
            <a:normAutofit fontScale="92500" lnSpcReduction="20000"/>
          </a:bodyPr>
          <a:lstStyle/>
          <a:p>
            <a:r>
              <a:rPr lang="ru-RU" dirty="0" smtClean="0"/>
              <a:t> </a:t>
            </a:r>
            <a:r>
              <a:rPr lang="en-US" dirty="0" smtClean="0"/>
              <a:t>Quantified staffing needs is to choose the method of calculating the number of employees, establish baseline data for the calculation and the direct calculation of the required number for a specific time period</a:t>
            </a:r>
            <a:endParaRPr lang="ru-RU" dirty="0" smtClean="0"/>
          </a:p>
          <a:p>
            <a:r>
              <a:rPr lang="en-US" dirty="0" smtClean="0"/>
              <a:t> </a:t>
            </a:r>
            <a:r>
              <a:rPr lang="en-US" dirty="0" smtClean="0"/>
              <a:t>To determine the quantitative needs of a variety of methods are used: - </a:t>
            </a:r>
            <a:endParaRPr lang="ru-RU" dirty="0" smtClean="0"/>
          </a:p>
          <a:p>
            <a:r>
              <a:rPr lang="en-US" dirty="0" smtClean="0"/>
              <a:t>Quantitative </a:t>
            </a:r>
            <a:r>
              <a:rPr lang="en-US" dirty="0" smtClean="0"/>
              <a:t>Methods </a:t>
            </a:r>
            <a:endParaRPr lang="ru-RU" dirty="0" smtClean="0"/>
          </a:p>
          <a:p>
            <a:r>
              <a:rPr lang="en-US" dirty="0" smtClean="0"/>
              <a:t>- Multiphase </a:t>
            </a:r>
            <a:r>
              <a:rPr lang="en-US" dirty="0" smtClean="0"/>
              <a:t>correlation analyzer </a:t>
            </a:r>
            <a:r>
              <a:rPr lang="en-US" dirty="0" smtClean="0"/>
              <a:t>Economic</a:t>
            </a:r>
            <a:endParaRPr lang="ru-RU" dirty="0" smtClean="0"/>
          </a:p>
          <a:p>
            <a:r>
              <a:rPr lang="en-US" dirty="0" smtClean="0"/>
              <a:t>-</a:t>
            </a:r>
            <a:r>
              <a:rPr lang="en-US" dirty="0" smtClean="0"/>
              <a:t>mathematical </a:t>
            </a:r>
            <a:r>
              <a:rPr lang="en-US" dirty="0" smtClean="0"/>
              <a:t>methods</a:t>
            </a:r>
            <a:endParaRPr lang="ru-RU" dirty="0" smtClean="0"/>
          </a:p>
          <a:p>
            <a:r>
              <a:rPr lang="en-US" dirty="0" smtClean="0"/>
              <a:t>- </a:t>
            </a:r>
            <a:r>
              <a:rPr lang="en-US" dirty="0" smtClean="0"/>
              <a:t>Expert </a:t>
            </a:r>
            <a:r>
              <a:rPr lang="en-US" dirty="0" smtClean="0"/>
              <a:t>method- </a:t>
            </a:r>
            <a:endParaRPr lang="ru-RU" dirty="0" smtClean="0"/>
          </a:p>
          <a:p>
            <a:r>
              <a:rPr lang="en-US" dirty="0" smtClean="0"/>
              <a:t>The </a:t>
            </a:r>
            <a:r>
              <a:rPr lang="en-US" dirty="0" smtClean="0"/>
              <a:t>direct method by calculations of labor input.</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500</TotalTime>
  <Words>757</Words>
  <PresentationFormat>Экран (4:3)</PresentationFormat>
  <Paragraphs>89</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Тема Office</vt:lpstr>
      <vt:lpstr>Designing the structure of the organization</vt:lpstr>
      <vt:lpstr>Recommended reading:  </vt:lpstr>
      <vt:lpstr>Questions:</vt:lpstr>
      <vt:lpstr>Слайд 4</vt:lpstr>
      <vt:lpstr> Designing the structure of the organization  </vt:lpstr>
      <vt:lpstr>Слайд 6</vt:lpstr>
      <vt:lpstr>Слайд 7</vt:lpstr>
      <vt:lpstr>Assessment of staffing needs </vt:lpstr>
      <vt:lpstr>Слайд 9</vt:lpstr>
      <vt:lpstr>The analysis of the staffing situation in the region</vt:lpstr>
      <vt:lpstr>Слайд 11</vt:lpstr>
      <vt:lpstr>Analysis of activity. Job Descriptions</vt:lpstr>
      <vt:lpstr>Рrofessiogram</vt:lpstr>
      <vt:lpstr>Рsychogramm</vt:lpstr>
      <vt:lpstr>Рsychogramm</vt:lpstr>
      <vt:lpstr>Requirements on a personal level</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BOSS</dc:creator>
  <cp:lastModifiedBy>BOSS</cp:lastModifiedBy>
  <cp:revision>111</cp:revision>
  <dcterms:created xsi:type="dcterms:W3CDTF">2015-02-23T05:07:43Z</dcterms:created>
  <dcterms:modified xsi:type="dcterms:W3CDTF">2015-02-23T14:10:51Z</dcterms:modified>
</cp:coreProperties>
</file>